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406" r:id="rId3"/>
    <p:sldId id="348" r:id="rId4"/>
    <p:sldId id="407" r:id="rId5"/>
    <p:sldId id="349" r:id="rId6"/>
    <p:sldId id="350" r:id="rId7"/>
    <p:sldId id="351" r:id="rId8"/>
    <p:sldId id="408" r:id="rId9"/>
    <p:sldId id="352" r:id="rId10"/>
    <p:sldId id="353" r:id="rId11"/>
    <p:sldId id="354" r:id="rId12"/>
    <p:sldId id="355" r:id="rId13"/>
    <p:sldId id="356" r:id="rId14"/>
    <p:sldId id="358" r:id="rId15"/>
    <p:sldId id="359" r:id="rId16"/>
    <p:sldId id="360" r:id="rId17"/>
    <p:sldId id="361" r:id="rId18"/>
    <p:sldId id="410" r:id="rId19"/>
    <p:sldId id="411" r:id="rId20"/>
    <p:sldId id="412" r:id="rId21"/>
    <p:sldId id="414" r:id="rId22"/>
    <p:sldId id="413" r:id="rId23"/>
    <p:sldId id="415" r:id="rId24"/>
    <p:sldId id="416" r:id="rId25"/>
    <p:sldId id="417" r:id="rId26"/>
    <p:sldId id="418" r:id="rId27"/>
    <p:sldId id="419" r:id="rId28"/>
    <p:sldId id="420" r:id="rId29"/>
    <p:sldId id="421" r:id="rId30"/>
    <p:sldId id="422" r:id="rId31"/>
    <p:sldId id="425" r:id="rId32"/>
    <p:sldId id="431" r:id="rId33"/>
    <p:sldId id="426" r:id="rId34"/>
    <p:sldId id="424" r:id="rId35"/>
    <p:sldId id="432" r:id="rId36"/>
    <p:sldId id="433" r:id="rId37"/>
    <p:sldId id="434" r:id="rId38"/>
    <p:sldId id="435" r:id="rId39"/>
    <p:sldId id="436" r:id="rId40"/>
    <p:sldId id="437" r:id="rId41"/>
    <p:sldId id="438" r:id="rId42"/>
    <p:sldId id="439" r:id="rId43"/>
    <p:sldId id="442" r:id="rId44"/>
    <p:sldId id="440" r:id="rId45"/>
    <p:sldId id="443" r:id="rId46"/>
    <p:sldId id="444" r:id="rId47"/>
    <p:sldId id="445" r:id="rId48"/>
    <p:sldId id="446" r:id="rId49"/>
    <p:sldId id="447" r:id="rId50"/>
    <p:sldId id="448" r:id="rId51"/>
    <p:sldId id="365" r:id="rId52"/>
    <p:sldId id="366" r:id="rId53"/>
    <p:sldId id="367" r:id="rId54"/>
    <p:sldId id="368" r:id="rId55"/>
    <p:sldId id="369" r:id="rId56"/>
    <p:sldId id="370" r:id="rId57"/>
    <p:sldId id="371" r:id="rId58"/>
    <p:sldId id="372" r:id="rId59"/>
    <p:sldId id="373" r:id="rId60"/>
    <p:sldId id="374" r:id="rId61"/>
    <p:sldId id="375" r:id="rId62"/>
    <p:sldId id="376" r:id="rId63"/>
    <p:sldId id="377" r:id="rId64"/>
    <p:sldId id="450" r:id="rId65"/>
    <p:sldId id="287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1263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99459" y="77723"/>
            <a:ext cx="4029455" cy="147980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055111" y="1967229"/>
            <a:ext cx="4791075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rgbClr val="AE23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Holmes</a:t>
            </a:r>
            <a:r>
              <a:rPr spc="-35" dirty="0"/>
              <a:t> </a:t>
            </a:r>
            <a:r>
              <a:rPr spc="-10" dirty="0"/>
              <a:t>Institute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4221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AE23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Holmes</a:t>
            </a:r>
            <a:r>
              <a:rPr spc="-35" dirty="0"/>
              <a:t> </a:t>
            </a:r>
            <a:r>
              <a:rPr spc="-10" dirty="0"/>
              <a:t>Institute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5886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AE23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Holmes</a:t>
            </a:r>
            <a:r>
              <a:rPr spc="-35" dirty="0"/>
              <a:t> </a:t>
            </a:r>
            <a:r>
              <a:rPr spc="-10" dirty="0"/>
              <a:t>Institute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1627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99459" y="77723"/>
            <a:ext cx="4029455" cy="147980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AE23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Holmes</a:t>
            </a:r>
            <a:r>
              <a:rPr spc="-35" dirty="0"/>
              <a:t> </a:t>
            </a:r>
            <a:r>
              <a:rPr spc="-10" dirty="0"/>
              <a:t>Institute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1256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Holmes</a:t>
            </a:r>
            <a:r>
              <a:rPr spc="-35" dirty="0"/>
              <a:t> </a:t>
            </a:r>
            <a:r>
              <a:rPr spc="-10" dirty="0"/>
              <a:t>Institute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923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49224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92023" y="42671"/>
            <a:ext cx="1531620" cy="56235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22019" y="2747213"/>
            <a:ext cx="8163559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rgbClr val="AE23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0640059" y="6487707"/>
            <a:ext cx="944879" cy="17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Holmes</a:t>
            </a:r>
            <a:r>
              <a:rPr spc="-35" dirty="0"/>
              <a:t> </a:t>
            </a:r>
            <a:r>
              <a:rPr spc="-10" dirty="0"/>
              <a:t>Institute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8718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32z.ucc.ovgu.de/sap/bc/ui2/flp?sap-client=274&amp;sap-language=EN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54247" y="2971800"/>
            <a:ext cx="568350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Procurement Process - Continue</a:t>
            </a:r>
            <a:endParaRPr spc="-1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C1EAC49-5941-9ECB-8678-A5BFB849F4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658" t="18319" r="18323" b="9160"/>
          <a:stretch/>
        </p:blipFill>
        <p:spPr>
          <a:xfrm>
            <a:off x="3594410" y="1275290"/>
            <a:ext cx="8597590" cy="5565424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Enter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your supplier number (101###) and press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Enter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(or Click on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GO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7CDBD5C-27A0-1991-71DF-6C5B1D39C301}"/>
              </a:ext>
            </a:extLst>
          </p:cNvPr>
          <p:cNvCxnSpPr>
            <a:cxnSpLocks/>
          </p:cNvCxnSpPr>
          <p:nvPr/>
        </p:nvCxnSpPr>
        <p:spPr>
          <a:xfrm>
            <a:off x="2514600" y="1160842"/>
            <a:ext cx="1447800" cy="5493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6564602-7B42-3CF2-4A6A-738FFE951EA0}"/>
              </a:ext>
            </a:extLst>
          </p:cNvPr>
          <p:cNvCxnSpPr>
            <a:cxnSpLocks/>
          </p:cNvCxnSpPr>
          <p:nvPr/>
        </p:nvCxnSpPr>
        <p:spPr>
          <a:xfrm>
            <a:off x="8382000" y="1107631"/>
            <a:ext cx="2209800" cy="7170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797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B12CF86-0B1F-647D-3E9E-CA004C14CD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750" t="18319" r="18140" b="9160"/>
          <a:stretch/>
        </p:blipFill>
        <p:spPr>
          <a:xfrm>
            <a:off x="3581401" y="1294651"/>
            <a:ext cx="8610600" cy="5565768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Select one of purchasing documents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and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Press on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OK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7CDBD5C-27A0-1991-71DF-6C5B1D39C301}"/>
              </a:ext>
            </a:extLst>
          </p:cNvPr>
          <p:cNvCxnSpPr>
            <a:cxnSpLocks/>
          </p:cNvCxnSpPr>
          <p:nvPr/>
        </p:nvCxnSpPr>
        <p:spPr>
          <a:xfrm>
            <a:off x="2514600" y="1160842"/>
            <a:ext cx="1066800" cy="24205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6564602-7B42-3CF2-4A6A-738FFE951EA0}"/>
              </a:ext>
            </a:extLst>
          </p:cNvPr>
          <p:cNvCxnSpPr>
            <a:cxnSpLocks/>
          </p:cNvCxnSpPr>
          <p:nvPr/>
        </p:nvCxnSpPr>
        <p:spPr>
          <a:xfrm>
            <a:off x="3581400" y="1082822"/>
            <a:ext cx="7162800" cy="539417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F04C9C-40DF-4D7A-5C68-6F614DFE8808}"/>
              </a:ext>
            </a:extLst>
          </p:cNvPr>
          <p:cNvSpPr/>
          <p:nvPr/>
        </p:nvSpPr>
        <p:spPr>
          <a:xfrm>
            <a:off x="10861288" y="6555020"/>
            <a:ext cx="512956" cy="3029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E10076D-7BC0-280B-EF9D-43A898C40AD6}"/>
              </a:ext>
            </a:extLst>
          </p:cNvPr>
          <p:cNvSpPr/>
          <p:nvPr/>
        </p:nvSpPr>
        <p:spPr>
          <a:xfrm>
            <a:off x="3792344" y="3473047"/>
            <a:ext cx="1493334" cy="29606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0796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568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3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You will see a page similar to this screen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39C075-6679-33F2-F896-AFF821DA90D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7479"/>
          <a:stretch/>
        </p:blipFill>
        <p:spPr>
          <a:xfrm>
            <a:off x="676507" y="1233189"/>
            <a:ext cx="10838985" cy="564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952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2C9F933-3BBC-149C-1F39-715D4681C3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992"/>
          <a:stretch/>
        </p:blipFill>
        <p:spPr>
          <a:xfrm>
            <a:off x="810322" y="1346037"/>
            <a:ext cx="10571356" cy="5530624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Click on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 the search in the tax code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C0410D0-F458-8B17-46D1-F95EF950C4AE}"/>
              </a:ext>
            </a:extLst>
          </p:cNvPr>
          <p:cNvCxnSpPr>
            <a:cxnSpLocks/>
          </p:cNvCxnSpPr>
          <p:nvPr/>
        </p:nvCxnSpPr>
        <p:spPr>
          <a:xfrm>
            <a:off x="4343400" y="1143000"/>
            <a:ext cx="2661425" cy="45284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41A8F25-1C6A-31BB-E79C-FB936977FA98}"/>
              </a:ext>
            </a:extLst>
          </p:cNvPr>
          <p:cNvSpPr/>
          <p:nvPr/>
        </p:nvSpPr>
        <p:spPr>
          <a:xfrm>
            <a:off x="7004825" y="5820938"/>
            <a:ext cx="332678" cy="3419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6032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84205EB-8FFB-3A24-4005-BC75DAADC9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68" t="25427" r="18413" b="17447"/>
          <a:stretch/>
        </p:blipFill>
        <p:spPr>
          <a:xfrm>
            <a:off x="923693" y="1632219"/>
            <a:ext cx="9887414" cy="5041584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Click on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 the XI input tax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C0410D0-F458-8B17-46D1-F95EF950C4AE}"/>
              </a:ext>
            </a:extLst>
          </p:cNvPr>
          <p:cNvCxnSpPr>
            <a:cxnSpLocks/>
          </p:cNvCxnSpPr>
          <p:nvPr/>
        </p:nvCxnSpPr>
        <p:spPr>
          <a:xfrm>
            <a:off x="1295400" y="1196524"/>
            <a:ext cx="1146717" cy="37434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41A8F25-1C6A-31BB-E79C-FB936977FA98}"/>
              </a:ext>
            </a:extLst>
          </p:cNvPr>
          <p:cNvSpPr/>
          <p:nvPr/>
        </p:nvSpPr>
        <p:spPr>
          <a:xfrm>
            <a:off x="1209907" y="5019825"/>
            <a:ext cx="6138747" cy="32807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8968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A screenshot is showing this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0B0D86-2EBD-B21B-CE90-1A45F19783A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992"/>
          <a:stretch/>
        </p:blipFill>
        <p:spPr>
          <a:xfrm>
            <a:off x="743414" y="1275290"/>
            <a:ext cx="10705171" cy="560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34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FABED4F-5A37-AEE2-073C-F01FDFF9F8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778"/>
          <a:stretch/>
        </p:blipFill>
        <p:spPr>
          <a:xfrm>
            <a:off x="654205" y="1212138"/>
            <a:ext cx="10883590" cy="5645862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2822044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7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Click on </a:t>
            </a:r>
            <a:r>
              <a:rPr kumimoji="0" lang="en-US" sz="27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Check to ensure all the required data for the invoice have been completed.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F3DFF2-1FC8-2DE4-2750-07DDEB99C6E4}"/>
              </a:ext>
            </a:extLst>
          </p:cNvPr>
          <p:cNvCxnSpPr>
            <a:cxnSpLocks/>
          </p:cNvCxnSpPr>
          <p:nvPr/>
        </p:nvCxnSpPr>
        <p:spPr>
          <a:xfrm>
            <a:off x="1600200" y="1118741"/>
            <a:ext cx="6480717" cy="526093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EFB2EAE-28D8-A648-FE68-B97AAD7A53EE}"/>
              </a:ext>
            </a:extLst>
          </p:cNvPr>
          <p:cNvSpPr/>
          <p:nvPr/>
        </p:nvSpPr>
        <p:spPr>
          <a:xfrm>
            <a:off x="8080917" y="6426370"/>
            <a:ext cx="609600" cy="47832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02418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BCBF89-B450-D89C-CC1E-A392083E8B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479"/>
          <a:stretch/>
        </p:blipFill>
        <p:spPr>
          <a:xfrm>
            <a:off x="800100" y="1345743"/>
            <a:ext cx="10591800" cy="5512257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You may see this message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F3DFF2-1FC8-2DE4-2750-07DDEB99C6E4}"/>
              </a:ext>
            </a:extLst>
          </p:cNvPr>
          <p:cNvCxnSpPr>
            <a:cxnSpLocks/>
          </p:cNvCxnSpPr>
          <p:nvPr/>
        </p:nvCxnSpPr>
        <p:spPr>
          <a:xfrm>
            <a:off x="1600200" y="1118741"/>
            <a:ext cx="123443" cy="322465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EFB2EAE-28D8-A648-FE68-B97AAD7A53EE}"/>
              </a:ext>
            </a:extLst>
          </p:cNvPr>
          <p:cNvSpPr/>
          <p:nvPr/>
        </p:nvSpPr>
        <p:spPr>
          <a:xfrm>
            <a:off x="892098" y="4343400"/>
            <a:ext cx="2854712" cy="23221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99A44070-F983-D824-2D62-19F6EAF023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6309" y="2332156"/>
            <a:ext cx="8165691" cy="3539430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"Allowed posting periods: 04/2025, 03/2025, 12/2024“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"Net due date on 05/08/2024 is in the past"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means our invoice date (05/08/2024) is not within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allowed posting period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which is likely causing the red error. We need to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update the invoice date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fall within one of the allowed periods (e.g., April 2025 or March 2025).</a:t>
            </a:r>
          </a:p>
        </p:txBody>
      </p:sp>
    </p:spTree>
    <p:extLst>
      <p:ext uri="{BB962C8B-B14F-4D97-AF65-F5344CB8AC3E}">
        <p14:creationId xmlns:p14="http://schemas.microsoft.com/office/powerpoint/2010/main" val="3194686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489CE3-20DD-178D-84C5-F337C6826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C2C2D81-759F-3E36-03BE-2AFCCB15D290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D51E232A-59F9-DE93-4D3D-432E7F5C8D0C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C9352B04-8A75-13D4-86A3-3B42580587AE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57812839-F7B1-E7A2-A8DF-9C14FD0B832D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407A49D6-3206-80CD-6FB1-03502D73C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80C2CA-4A4A-8A93-3167-3505BC862DAE}"/>
              </a:ext>
            </a:extLst>
          </p:cNvPr>
          <p:cNvSpPr txBox="1"/>
          <p:nvPr/>
        </p:nvSpPr>
        <p:spPr>
          <a:xfrm>
            <a:off x="0" y="683046"/>
            <a:ext cx="118872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Where to go and correct it: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need to go back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earliest screen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where we first entered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invoice date and amount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— in our case: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Menu path: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Material Management → Create Supplier Invoice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EBEEE7-56ED-F3A1-A93A-98C4A4144F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7749"/>
          <a:stretch/>
        </p:blipFill>
        <p:spPr>
          <a:xfrm>
            <a:off x="2913246" y="2565070"/>
            <a:ext cx="9278754" cy="4292930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E4DD4B7-1D3C-0823-6D72-EB3735D5A0DB}"/>
              </a:ext>
            </a:extLst>
          </p:cNvPr>
          <p:cNvSpPr/>
          <p:nvPr/>
        </p:nvSpPr>
        <p:spPr>
          <a:xfrm>
            <a:off x="3143472" y="5559101"/>
            <a:ext cx="1068779" cy="97377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45812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A46F0-2F66-6F05-B990-913308A7E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2ABF35-5E36-9C91-93A5-FF13251A2D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6748"/>
          <a:stretch/>
        </p:blipFill>
        <p:spPr>
          <a:xfrm>
            <a:off x="0" y="1288087"/>
            <a:ext cx="12192000" cy="4337824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AF5E3FF1-82E8-48C5-30A9-AE4EF4C35753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BC427795-BD34-AE34-8E84-2423784969FE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5C3F86A4-EF0D-F1EF-D6D8-0A2B8A4682F8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B528C674-46C7-BAF9-A0C2-41A000E7F5C6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B1D32FE6-516B-045C-D4A8-1847FC4282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3A978-B444-2DF3-8433-0194C40B741F}"/>
              </a:ext>
            </a:extLst>
          </p:cNvPr>
          <p:cNvSpPr txBox="1"/>
          <p:nvPr/>
        </p:nvSpPr>
        <p:spPr>
          <a:xfrm>
            <a:off x="0" y="683046"/>
            <a:ext cx="11887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Yes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ACD8AF5-6A74-A422-2E59-9CEC19DD55B9}"/>
              </a:ext>
            </a:extLst>
          </p:cNvPr>
          <p:cNvSpPr/>
          <p:nvPr/>
        </p:nvSpPr>
        <p:spPr>
          <a:xfrm>
            <a:off x="7025268" y="5196567"/>
            <a:ext cx="702527" cy="27868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957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DA6D9C-CA9F-A31D-47B9-56D808C915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501" t="8888" r="19375" b="25555"/>
          <a:stretch/>
        </p:blipFill>
        <p:spPr>
          <a:xfrm>
            <a:off x="4736804" y="662795"/>
            <a:ext cx="7172632" cy="4189953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33400" y="4852748"/>
            <a:ext cx="9718963" cy="870081"/>
          </a:xfrm>
          <a:prstGeom prst="rect">
            <a:avLst/>
          </a:prstGeom>
        </p:spPr>
        <p:txBody>
          <a:bodyPr vert="horz" wrap="square" lIns="0" tIns="8226" rIns="0" bIns="0" rtlCol="0">
            <a:spAutoFit/>
          </a:bodyPr>
          <a:lstStyle/>
          <a:p>
            <a:pPr marL="8659" marR="0" lvl="0" indent="0" defTabSz="623438" eaLnBrk="1" fontAlgn="auto" latinLnBrk="0" hangingPunct="1">
              <a:lnSpc>
                <a:spcPct val="100000"/>
              </a:lnSpc>
              <a:spcBef>
                <a:spcPts val="6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SAP</a:t>
            </a:r>
            <a:r>
              <a:rPr kumimoji="0" sz="2800" b="0" i="0" u="none" strike="noStrike" kern="0" cap="none" spc="-7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Log</a:t>
            </a:r>
            <a:r>
              <a:rPr kumimoji="0" sz="2800" b="0" i="0" u="none" strike="noStrike" kern="0" cap="none" spc="-1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in:</a:t>
            </a:r>
            <a:r>
              <a:rPr kumimoji="0" sz="2800" b="0" i="0" u="none" strike="noStrike" kern="0" cap="none" spc="-14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US" sz="2800" b="1" i="0" u="sng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https://m32z.ucc.ovgu.de/sap/bc/ui2/flp?sap-client=274&amp;sap-language=EN</a:t>
            </a:r>
            <a:r>
              <a:rPr kumimoji="0" lang="en-AU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3400" y="1572682"/>
            <a:ext cx="4203404" cy="2227171"/>
          </a:xfrm>
          <a:prstGeom prst="rect">
            <a:avLst/>
          </a:prstGeom>
        </p:spPr>
        <p:txBody>
          <a:bodyPr vert="horz" wrap="square" lIns="0" tIns="122959" rIns="0" bIns="0" rtlCol="0">
            <a:spAutoFit/>
          </a:bodyPr>
          <a:lstStyle/>
          <a:p>
            <a:pPr marL="8659" marR="0" lvl="0" indent="0" defTabSz="623438" eaLnBrk="1" fontAlgn="auto" latinLnBrk="0" hangingPunct="1">
              <a:lnSpc>
                <a:spcPct val="15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800" b="1" i="0" u="none" strike="noStrike" kern="0" cap="none" spc="0" normalizeH="0" baseline="0" noProof="0" dirty="0">
                <a:ln>
                  <a:noFill/>
                </a:ln>
                <a:solidFill>
                  <a:srgbClr val="111111"/>
                </a:solidFill>
                <a:effectLst/>
                <a:uLnTx/>
                <a:uFillTx/>
                <a:latin typeface="Calibri"/>
                <a:cs typeface="Calibri"/>
              </a:rPr>
              <a:t>Username)</a:t>
            </a:r>
            <a:r>
              <a:rPr kumimoji="0" sz="2800" b="1" i="0" u="none" strike="noStrike" kern="0" cap="none" spc="-44" normalizeH="0" baseline="0" noProof="0" dirty="0">
                <a:ln>
                  <a:noFill/>
                </a:ln>
                <a:solidFill>
                  <a:srgbClr val="111111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sz="2800" b="0" i="0" u="none" strike="noStrike" kern="0" cap="none" spc="-14" normalizeH="0" baseline="0" noProof="0" dirty="0">
                <a:ln>
                  <a:noFill/>
                </a:ln>
                <a:solidFill>
                  <a:srgbClr val="111111"/>
                </a:solidFill>
                <a:effectLst/>
                <a:uLnTx/>
                <a:uFillTx/>
                <a:latin typeface="Calibri"/>
                <a:cs typeface="Calibri"/>
              </a:rPr>
              <a:t>Learn-</a:t>
            </a:r>
            <a:r>
              <a:rPr kumimoji="0" sz="2800" b="0" i="0" u="none" strike="noStrike" kern="0" cap="none" spc="-17" normalizeH="0" baseline="0" noProof="0" dirty="0">
                <a:ln>
                  <a:noFill/>
                </a:ln>
                <a:solidFill>
                  <a:srgbClr val="111111"/>
                </a:solidFill>
                <a:effectLst/>
                <a:uLnTx/>
                <a:uFillTx/>
                <a:latin typeface="Calibri"/>
                <a:cs typeface="Calibri"/>
              </a:rPr>
              <a:t>XXX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cs typeface="Calibri"/>
            </a:endParaRPr>
          </a:p>
          <a:p>
            <a:pPr marL="8659" marR="0" lvl="0" indent="0" defTabSz="623438" eaLnBrk="1" fontAlgn="auto" latinLnBrk="0" hangingPunct="1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Initial</a:t>
            </a:r>
            <a:r>
              <a:rPr kumimoji="0" sz="2800" b="1" i="0" u="none" strike="noStrike" kern="0" cap="none" spc="-48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sz="2800" b="1" i="0" u="none" strike="noStrike" kern="0" cap="none" spc="-7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Password)</a:t>
            </a:r>
            <a:r>
              <a:rPr kumimoji="0" sz="2800" b="1" i="0" u="none" strike="noStrike" kern="0" cap="none" spc="-17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sz="2800" b="0" i="0" u="none" strike="noStrike" kern="0" cap="none" spc="-7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learnGBI</a:t>
            </a:r>
            <a:endParaRPr kumimoji="0" lang="en-US" sz="2800" b="0" i="0" u="none" strike="noStrike" kern="0" cap="none" spc="-7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cs typeface="Calibri"/>
            </a:endParaRPr>
          </a:p>
          <a:p>
            <a:pPr marL="8659" marR="0" lvl="0" indent="0" defTabSz="623438" eaLnBrk="1" fontAlgn="auto" latinLnBrk="0" hangingPunct="1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-7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Client) </a:t>
            </a:r>
            <a:r>
              <a:rPr kumimoji="0" lang="en-US" sz="2800" b="0" i="0" u="none" strike="noStrike" kern="0" cap="none" spc="-7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274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sp>
        <p:nvSpPr>
          <p:cNvPr id="18" name="object 6">
            <a:extLst>
              <a:ext uri="{FF2B5EF4-FFF2-40B4-BE49-F238E27FC236}">
                <a16:creationId xmlns:a16="http://schemas.microsoft.com/office/drawing/2014/main" id="{A6B1070B-6834-5C4D-EC87-AD18C8239E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10585" y="141224"/>
            <a:ext cx="812736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Log in</a:t>
            </a:r>
            <a:endParaRPr sz="3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3F635-D22D-7E60-9B49-B93309C35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6F747D8-BAC6-1378-91DA-F9C22FFC08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829"/>
          <a:stretch/>
        </p:blipFill>
        <p:spPr>
          <a:xfrm>
            <a:off x="3000126" y="2040673"/>
            <a:ext cx="9191874" cy="4817327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7D88D08F-B8D9-4A2E-CF6B-01CDB47DC598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B7376740-0F4F-B2FC-C41B-F3DF00882BE2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526F5014-7178-4512-72E7-D581AA27EF07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D0C527FB-A80A-32D5-17E7-8253FCE83C15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06CBB4F1-3078-2B43-D5A9-B6FF94ADF3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437817-46D1-42D7-A4DF-3AEE272EB931}"/>
              </a:ext>
            </a:extLst>
          </p:cNvPr>
          <p:cNvSpPr txBox="1"/>
          <p:nvPr/>
        </p:nvSpPr>
        <p:spPr>
          <a:xfrm>
            <a:off x="0" y="683046"/>
            <a:ext cx="1188720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 the initial screen: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Change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Invoice Date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from 05/08/2024 to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 valid date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e.g., 03/05/2025 (March 5, 2025).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Confirm that the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Company Code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remains US00.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Recheck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Gross </a:t>
            </a:r>
            <a:b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Invoice Amount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7000 USD </a:t>
            </a:r>
          </a:p>
        </p:txBody>
      </p:sp>
    </p:spTree>
    <p:extLst>
      <p:ext uri="{BB962C8B-B14F-4D97-AF65-F5344CB8AC3E}">
        <p14:creationId xmlns:p14="http://schemas.microsoft.com/office/powerpoint/2010/main" val="3935204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7E393-CE17-F060-645F-7621F7A9D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D591F8E-1767-0F08-4433-A2C1D9D57A82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639C236F-0F11-D85D-A7E9-A0CF1E57A7BD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4C3E5624-4392-35F3-958A-23CE2F8EC7EA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1D9F6446-D8A3-8E20-40FF-151346103A4A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D15743CE-1043-7F23-E4BE-A7467DF159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1BE0D0-72CC-F4B8-C7AC-B046990504F3}"/>
              </a:ext>
            </a:extLst>
          </p:cNvPr>
          <p:cNvSpPr txBox="1"/>
          <p:nvPr/>
        </p:nvSpPr>
        <p:spPr>
          <a:xfrm>
            <a:off x="0" y="683046"/>
            <a:ext cx="118872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/>
              <a:t>Invoice Date:</a:t>
            </a:r>
            <a:r>
              <a:rPr lang="en-US" sz="2800" dirty="0"/>
              <a:t> 03/05/2025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/>
              <a:t>Posting Date:</a:t>
            </a:r>
            <a:r>
              <a:rPr lang="en-US" sz="2800" dirty="0"/>
              <a:t> 04/05/2025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/>
              <a:t>Company Code:</a:t>
            </a:r>
            <a:r>
              <a:rPr lang="en-US" sz="2800" dirty="0"/>
              <a:t> US00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/>
              <a:t>Gross Invoice Amount:</a:t>
            </a:r>
            <a:r>
              <a:rPr lang="en-US" sz="2800" dirty="0"/>
              <a:t> 7,000.00 USD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/>
              <a:t>Invoicing Party:</a:t>
            </a:r>
            <a:r>
              <a:rPr lang="en-US" sz="2800" dirty="0"/>
              <a:t> 101995 (Olympic Protective Gear)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These dates fall within the </a:t>
            </a:r>
            <a:r>
              <a:rPr lang="en-US" sz="2800" b="1" dirty="0"/>
              <a:t>allowed posting periods</a:t>
            </a:r>
            <a:r>
              <a:rPr lang="en-US" sz="2800" dirty="0"/>
              <a:t> (as per the earlier error message: 04/2025, 03/2025, 12/2024), so this should resolve the issue we encountered.</a:t>
            </a:r>
          </a:p>
        </p:txBody>
      </p:sp>
    </p:spTree>
    <p:extLst>
      <p:ext uri="{BB962C8B-B14F-4D97-AF65-F5344CB8AC3E}">
        <p14:creationId xmlns:p14="http://schemas.microsoft.com/office/powerpoint/2010/main" val="27770896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D5BBA-373A-D16F-802E-F72C02FAB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7B67381-B201-A773-0BB7-1ECEFD2FFC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r="888" b="6523"/>
          <a:stretch/>
        </p:blipFill>
        <p:spPr>
          <a:xfrm>
            <a:off x="3453452" y="2222090"/>
            <a:ext cx="8738548" cy="4635910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8B3EEB04-A21A-EC1F-BF35-87453D398664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3E4CC24B-D4DA-5C9A-8D0C-315D01B95A4F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94317A5E-EB93-F4E0-027D-3502A8867DA9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460F8F4E-8C3F-8851-9811-E51065338F2C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0F29E526-7698-4835-0B33-10EC59CDB4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8F8907-6567-CD7F-738A-7D572B436AAF}"/>
              </a:ext>
            </a:extLst>
          </p:cNvPr>
          <p:cNvSpPr txBox="1"/>
          <p:nvPr/>
        </p:nvSpPr>
        <p:spPr>
          <a:xfrm>
            <a:off x="0" y="683046"/>
            <a:ext cx="118872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"Check"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button (bottom right) to validate your inputs.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no further errors are shown, proceed to: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Simulate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(optional)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Post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the invoice</a:t>
            </a:r>
          </a:p>
        </p:txBody>
      </p:sp>
    </p:spTree>
    <p:extLst>
      <p:ext uri="{BB962C8B-B14F-4D97-AF65-F5344CB8AC3E}">
        <p14:creationId xmlns:p14="http://schemas.microsoft.com/office/powerpoint/2010/main" val="1010278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2F056-8821-C10B-52A2-817B402A2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067A0440-1B0F-1439-1306-CE1864A40F12}"/>
              </a:ext>
            </a:extLst>
          </p:cNvPr>
          <p:cNvSpPr txBox="1"/>
          <p:nvPr/>
        </p:nvSpPr>
        <p:spPr>
          <a:xfrm>
            <a:off x="0" y="413776"/>
            <a:ext cx="11887200" cy="131818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1. "No tax code found for difference"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Reason:</a:t>
            </a:r>
            <a:r>
              <a:rPr lang="en-US" sz="2800" dirty="0"/>
              <a:t> The system expects a tax code for the difference in the invoice.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B7F05A-DE88-228E-977C-EDDCC87FF3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00" t="54916" r="72705" b="10404"/>
          <a:stretch/>
        </p:blipFill>
        <p:spPr>
          <a:xfrm>
            <a:off x="5408341" y="1786934"/>
            <a:ext cx="6783659" cy="5071066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54D7275A-854C-7245-539B-7F71CBA21105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B01301C9-43FF-95E4-F994-17BCB44E2CB1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D5C9B517-B0E7-7B31-4DA5-EE588F87940B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4FB479C0-D5FA-219B-A952-32DD37722170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56DA368-4E2B-97FE-E663-8158012B3E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807745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A3244B-CA91-DA72-6E5B-43B878C53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D7A343D-9EC5-97A2-8F00-0A29E3AF8340}"/>
              </a:ext>
            </a:extLst>
          </p:cNvPr>
          <p:cNvSpPr txBox="1"/>
          <p:nvPr/>
        </p:nvSpPr>
        <p:spPr>
          <a:xfrm>
            <a:off x="0" y="647127"/>
            <a:ext cx="12192000" cy="261084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Solution: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Go to the </a:t>
            </a:r>
            <a:r>
              <a:rPr lang="en-US" sz="2800" b="1" dirty="0">
                <a:latin typeface="+mj-lt"/>
              </a:rPr>
              <a:t>Tax Code</a:t>
            </a:r>
            <a:r>
              <a:rPr lang="en-US" sz="2800" dirty="0">
                <a:latin typeface="+mj-lt"/>
              </a:rPr>
              <a:t> field in the invoice line item, and: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blue "Add" button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on the right of the “Tax” section (you are in the correct section now).</a:t>
            </a:r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8D9ABA3E-36CA-3BEC-1B31-0258F2048E83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4D18736A-47E2-6EE8-6B8F-C8F7A0780EC1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A089A4C6-5EA3-00AD-6E92-CF12ACCDDD19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53A6B182-2368-77DE-B752-95E197ED73E6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D140AA85-14A5-25F7-E392-A749586CB3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50F83F-6339-611A-87AA-1943331CCAE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7968"/>
          <a:stretch/>
        </p:blipFill>
        <p:spPr>
          <a:xfrm>
            <a:off x="3746090" y="2485697"/>
            <a:ext cx="8445910" cy="437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718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F6AC8-5B04-AAEE-E018-354EDEF08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390F4B46-2032-1EEE-C407-5C9E362866F4}"/>
              </a:ext>
            </a:extLst>
          </p:cNvPr>
          <p:cNvSpPr txBox="1"/>
          <p:nvPr/>
        </p:nvSpPr>
        <p:spPr>
          <a:xfrm>
            <a:off x="0" y="647127"/>
            <a:ext cx="12192000" cy="64888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 new row will appear below in the tax table.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new row: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Under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Tax Code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click the dropdown icon or search icon.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from the list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(stands for Input Tax).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Enter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Tax Amount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if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it's required, or leave it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 be auto-calculated if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allowed.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After filling it in,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Check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again.</a:t>
            </a:r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5B836AE1-1F96-C423-B0C0-0C67642F80BB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B701E24B-DA4C-15AD-1920-B0C90C156691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64AB379C-335B-B83C-2963-45BE6FAAE335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E9247900-FBED-43B1-E85A-17E420F5121A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8BDAC66-0C64-8528-5526-A535BAA337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66562A-8A06-4318-A914-EB6F9031B71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666"/>
          <a:stretch/>
        </p:blipFill>
        <p:spPr>
          <a:xfrm>
            <a:off x="4282069" y="2528772"/>
            <a:ext cx="7712712" cy="4049172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827DD0B-542A-128B-59BA-3A54DDB8D40F}"/>
              </a:ext>
            </a:extLst>
          </p:cNvPr>
          <p:cNvSpPr/>
          <p:nvPr/>
        </p:nvSpPr>
        <p:spPr>
          <a:xfrm>
            <a:off x="5182321" y="5180161"/>
            <a:ext cx="304800" cy="21631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45526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401EE1-D218-DE02-39FB-563AD5325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D3ECBE1-F4E8-241F-ED3B-88C3491892D7}"/>
              </a:ext>
            </a:extLst>
          </p:cNvPr>
          <p:cNvSpPr txBox="1"/>
          <p:nvPr/>
        </p:nvSpPr>
        <p:spPr>
          <a:xfrm>
            <a:off x="0" y="647127"/>
            <a:ext cx="12192000" cy="64888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 new row will appear below in the tax table.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new row: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Under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Tax Code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click the dropdown icon or search icon.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from the list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(stands for Input Tax).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Enter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Tax Amount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if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it's required, or leave it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 be auto-calculated if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allowed.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After filling it in,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Check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again.</a:t>
            </a:r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AD4DDAB3-BCD7-9600-D67C-55F9574A824D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41282AA7-3915-2066-C116-A14724D5A737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41885F37-249E-3E48-9194-03A601927F69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8D853314-0740-94C6-A120-98CC35B51FEB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06A1B55E-7A11-39AC-A1CC-F5DFC9F466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85AC0B-1582-128C-4D99-B0E83082B2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567" t="25366" r="19238" b="16260"/>
          <a:stretch/>
        </p:blipFill>
        <p:spPr>
          <a:xfrm>
            <a:off x="4609171" y="2575932"/>
            <a:ext cx="7582829" cy="4003288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1E7B9A6-4E9B-B096-93D8-07B56ECAB4A6}"/>
              </a:ext>
            </a:extLst>
          </p:cNvPr>
          <p:cNvSpPr/>
          <p:nvPr/>
        </p:nvSpPr>
        <p:spPr>
          <a:xfrm>
            <a:off x="4783873" y="5213614"/>
            <a:ext cx="4874064" cy="25048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43966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04E25B-1904-F193-FFB7-6061B705F6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F0F7299-EB31-1F14-BC2F-AD59CB88F2E9}"/>
              </a:ext>
            </a:extLst>
          </p:cNvPr>
          <p:cNvSpPr txBox="1"/>
          <p:nvPr/>
        </p:nvSpPr>
        <p:spPr>
          <a:xfrm>
            <a:off x="-44604" y="647127"/>
            <a:ext cx="12192000" cy="390350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 new row will appear below in the tax table.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new row: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Under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Tax Code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click the dropdown icon or search icon.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from the list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(stands for Input Tax).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Enter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Tax Amount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2 USD.</a:t>
            </a:r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1F833245-C3E5-DEB8-4E4D-A7A17AC4BE13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CE7AA599-138A-ADCD-178F-A44E0FB9F94E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C931AD90-2B03-F794-4EA0-306FE8335714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9C5ADE87-DDC4-FE11-0D7D-561C9799B1F1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71D08507-D9DD-FB4E-6D04-8D929E2C4D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45FAB6-E695-A91E-DB7A-A3D6D19682A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5935" b="7642"/>
          <a:stretch/>
        </p:blipFill>
        <p:spPr>
          <a:xfrm>
            <a:off x="0" y="4401800"/>
            <a:ext cx="11780322" cy="2413529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4EE852-671E-A261-0FC1-291AF2B313EE}"/>
              </a:ext>
            </a:extLst>
          </p:cNvPr>
          <p:cNvSpPr/>
          <p:nvPr/>
        </p:nvSpPr>
        <p:spPr>
          <a:xfrm>
            <a:off x="349791" y="4716821"/>
            <a:ext cx="9874863" cy="34206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918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A1387-241A-497B-0860-317DDE69F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7F41E1-E2FE-BBD7-0607-5A90896A43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359"/>
          <a:stretch/>
        </p:blipFill>
        <p:spPr>
          <a:xfrm>
            <a:off x="1002210" y="1558118"/>
            <a:ext cx="10187580" cy="530878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57BBFC-2799-8F79-BDE4-B1AB327B096F}"/>
              </a:ext>
            </a:extLst>
          </p:cNvPr>
          <p:cNvSpPr txBox="1"/>
          <p:nvPr/>
        </p:nvSpPr>
        <p:spPr>
          <a:xfrm>
            <a:off x="-44604" y="647127"/>
            <a:ext cx="12192000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After filling it in,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Check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again.</a:t>
            </a:r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0B8DE927-ECD5-12F0-73A1-3FA401349081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658F7AD7-D6EB-8A9F-EEE3-9160EC8191DB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0BC250B2-8BBB-0EBA-7B8C-FFFDF2CD6E8C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3E8595C9-88E0-5BB3-CB95-CC503F562DA0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9D4BB62E-0C48-CBB3-6D67-C8494578B8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000960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10810-5650-BDA4-06D2-1CFE10B50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8739953-640E-3EFA-2D15-0F06B1C0C3CD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6CFFC14B-5082-1851-BC24-F0093915CBCF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8A4D63CA-A8CC-16EB-156F-32029502D9FE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9F5DB82C-AB5A-7C0D-CEA3-636457BEFC59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4F28CEAC-9FF7-4196-4E2D-53DBBE733C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8600108-57F8-0357-49F6-0B8E879AFD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35" y="628163"/>
            <a:ext cx="12078929" cy="5196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Problem Summary: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entered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Gross Invoice Amount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of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7,000.00 USD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manually added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tax line </a:t>
            </a:r>
            <a:b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(Debit, XI Input Tax)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of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2.00 USD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But we did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enter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main </a:t>
            </a:r>
            <a:b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invoice line item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(net value of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6,998.00 USD) that balances it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against the credit.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23D073-6502-F437-0E86-7AACB702509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1921" r="70743" b="7359"/>
          <a:stretch/>
        </p:blipFill>
        <p:spPr>
          <a:xfrm>
            <a:off x="5958348" y="1920381"/>
            <a:ext cx="6233653" cy="488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328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C488C9B-AC47-16D7-B077-DEA0F7B2CD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532"/>
          <a:stretch/>
        </p:blipFill>
        <p:spPr>
          <a:xfrm>
            <a:off x="787730" y="1336021"/>
            <a:ext cx="10616540" cy="5521979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568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3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Click on Material Management &gt;&gt; </a:t>
            </a:r>
            <a:r>
              <a:rPr kumimoji="0" lang="en-US" sz="23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Create Supplier Invoice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5E15A4B-62A0-8E57-51D8-76DAEA903802}"/>
              </a:ext>
            </a:extLst>
          </p:cNvPr>
          <p:cNvSpPr/>
          <p:nvPr/>
        </p:nvSpPr>
        <p:spPr>
          <a:xfrm>
            <a:off x="7601195" y="5944825"/>
            <a:ext cx="3347852" cy="49877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0FDC2E7-01CA-DB4B-121E-E2B655F356F6}"/>
              </a:ext>
            </a:extLst>
          </p:cNvPr>
          <p:cNvCxnSpPr>
            <a:cxnSpLocks/>
          </p:cNvCxnSpPr>
          <p:nvPr/>
        </p:nvCxnSpPr>
        <p:spPr>
          <a:xfrm>
            <a:off x="2838203" y="1196524"/>
            <a:ext cx="4678878" cy="474830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93558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F648B-3775-3C34-8FC7-BB3889F76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7E458CE-F35B-227A-5EAC-8F140EB4380F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9FC685C1-6EDA-4BD3-20AE-1F9910A8D9BC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BB42C8A5-7C14-B4CF-AF26-82ECFDF0EC8D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7B67AAA3-3427-42D5-8041-6629C6D08E57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61073EC0-5A02-4509-658D-67067075C6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D511CF3-2165-4EB9-839D-F17E4E8FAF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47127"/>
            <a:ext cx="12078929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on the "G/L Account Items" tab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is where we need to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enter the main debit line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match the total credit.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“Add” to insert a new row (a new G/L line item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FF5DC5-6B7F-9679-BBC2-FBD4B46647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823" b="40000"/>
          <a:stretch/>
        </p:blipFill>
        <p:spPr>
          <a:xfrm>
            <a:off x="0" y="3348227"/>
            <a:ext cx="12192000" cy="3509774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7E6F861-A45A-E52E-5E51-FC96514B6A63}"/>
              </a:ext>
            </a:extLst>
          </p:cNvPr>
          <p:cNvSpPr/>
          <p:nvPr/>
        </p:nvSpPr>
        <p:spPr>
          <a:xfrm>
            <a:off x="3104867" y="5310642"/>
            <a:ext cx="1003996" cy="31831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C0DE9BF-55C2-AA81-FD9C-382DBC6AF147}"/>
              </a:ext>
            </a:extLst>
          </p:cNvPr>
          <p:cNvSpPr/>
          <p:nvPr/>
        </p:nvSpPr>
        <p:spPr>
          <a:xfrm>
            <a:off x="10664041" y="6027964"/>
            <a:ext cx="389907" cy="33721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51584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2A441A-148C-2562-978C-16C0D15A5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E7B9293-C825-222A-51EE-DF1B24FE67F9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F80C252F-D2CE-F603-C223-C3290CCCB553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3EBD48B0-80CF-71A6-6EE5-B5229E3BADBC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A9F45F5E-E47D-32F7-22B9-91744D269ACD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B0EB13BC-269C-CA92-2A9A-230E44F82F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3CEDC65-31B3-2F04-D7F3-547EDFB9A6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06211"/>
            <a:ext cx="12078929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Fill in the following fields: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Debit/Credit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Debit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Amount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Enter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6,998.00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G/L Account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Enter a valid  expense account (e.g., 400000)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B2708E7-0FA8-6DA1-DA42-B8BC94DF6BC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825" t="36537" r="5325" b="16883"/>
          <a:stretch/>
        </p:blipFill>
        <p:spPr>
          <a:xfrm>
            <a:off x="2231654" y="3974043"/>
            <a:ext cx="9960345" cy="284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222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2ADBE-A205-29BE-C518-A707F43A9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BEFE892-AB42-BF04-6A81-8C805C83F004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33D728FC-D9D6-8CD0-9C4B-1C667C801F84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B0580BA3-4FCA-C1BC-78FE-CE981A0EE302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52404BDD-4FBD-579B-C546-61D02A63B565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D961F254-33F6-FAA2-BEB1-6747D5FBBF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303C6AC-1056-38B2-0697-9A271D5C30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91895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Cost Center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NAPL1000 (Profit / Loss)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Tax Code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XI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Tax Jurisdiction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field: A valid value (e.g., FL0000000).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4E9D6F-37C3-F6F5-812B-64ED463676E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5325" b="29351"/>
          <a:stretch/>
        </p:blipFill>
        <p:spPr>
          <a:xfrm>
            <a:off x="0" y="2871366"/>
            <a:ext cx="12192000" cy="379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3624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59C1A-01C0-C2D8-037C-7A097BA4F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4235330-A631-41A7-8315-B4795DBF4A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186"/>
          <a:stretch/>
        </p:blipFill>
        <p:spPr>
          <a:xfrm>
            <a:off x="4208956" y="2647557"/>
            <a:ext cx="7983044" cy="4167771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0204EFA9-CFCD-EBF0-B022-5873B9D2B977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4051F7EF-3719-7525-D79F-B137CE5E1087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A1CCD97F-7076-80A0-8FD5-967509B72087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624C0127-5ABD-1D28-2EFC-9A7D50119C4B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2C9AFCCA-22E3-9037-F245-5FF80B6A31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AA65AC6-2DFD-F668-61F5-4C02D9FFA6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35" y="683046"/>
            <a:ext cx="12078929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Check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one more time to ensure the system confirms there are no warnings.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all is clear, we can safely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Post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83D1D1A-5C52-3EBF-014F-DE4C56B8B28E}"/>
              </a:ext>
            </a:extLst>
          </p:cNvPr>
          <p:cNvSpPr/>
          <p:nvPr/>
        </p:nvSpPr>
        <p:spPr>
          <a:xfrm>
            <a:off x="9610435" y="6519553"/>
            <a:ext cx="554842" cy="33844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92551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46116-CBBF-47EE-A73F-A293E8E4CF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D6FED19-6C43-11DF-3572-32BA4371873B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DDF1C6F6-95FA-22F5-BF55-87CC9B9270DD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ADC12264-A472-1777-F202-752CDBACEF5A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6B8CB410-B8CA-09DB-4605-AE57EFBCBDC4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4C055749-D5ED-FF2F-3D69-245E55E4F7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491FE0F-4C25-240B-FD52-226E07E87E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35" y="719474"/>
            <a:ext cx="12078929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"Enter a true account assignment object with revenues"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→ We're using a revenue-related G/L account (like Sales), and the system expects a proper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Cost Center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or similar object — which we’ve correctly entered (NAPL1000), so this is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just informational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DD7992-4180-C034-F362-9B651041DAF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21" t="55816" r="72693" b="10521"/>
          <a:stretch/>
        </p:blipFill>
        <p:spPr>
          <a:xfrm>
            <a:off x="6531429" y="2699110"/>
            <a:ext cx="5660571" cy="418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3656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6F769E-20F8-2A93-9C11-91BF04EAC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3EA1C4C-7DAF-CDE7-6743-2B3244E89BED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EE3C5896-A7C5-840E-D046-7F4F3FD320C8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0E01A911-E47A-E164-390A-FF800B668D17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88C19999-3D5A-17E8-CD38-717168CAB335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0E67E2E5-7B66-82E5-A600-CC64BEDC01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5C8A37C-0275-EE68-0DF2-53D8D5CF6B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83046"/>
            <a:ext cx="12078929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dirty="0"/>
              <a:t>⚠️ </a:t>
            </a:r>
            <a:r>
              <a:rPr lang="en-US" sz="2800" b="1" dirty="0"/>
              <a:t>"Net due date on 04/05/2025 is in the past"</a:t>
            </a:r>
            <a:br>
              <a:rPr lang="en-US" sz="2800" dirty="0"/>
            </a:br>
            <a:r>
              <a:rPr lang="en-US" sz="2800" dirty="0"/>
              <a:t>→ This is a </a:t>
            </a:r>
            <a:r>
              <a:rPr lang="en-US" sz="2800" b="1" dirty="0"/>
              <a:t>warning</a:t>
            </a:r>
            <a:r>
              <a:rPr lang="en-US" sz="2800" dirty="0"/>
              <a:t> only. It means the payment due date is earlier than today (21/04/2025). It won’t block posting but can be changed if needed.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5ED06B-649B-1BCA-8A06-25DAC5E61E7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21" t="55816" r="72693" b="10521"/>
          <a:stretch/>
        </p:blipFill>
        <p:spPr>
          <a:xfrm>
            <a:off x="6531429" y="2699110"/>
            <a:ext cx="5660571" cy="418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087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E7F2F-2939-3423-59C0-327C7C04C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D7BAB23-3292-3005-E4B3-1DE0D6ED4D36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320E419E-BCAD-64BD-E534-CC49D72E5439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789787BF-83EF-08D2-9BAB-DFCD9B205C67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5F6F3869-A530-B160-E77E-B2D09EC78250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9A50C25B-E5A7-04BC-7B46-CBA6459BAF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CB960E5-B461-F8C9-38BB-330299CDE7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47127"/>
            <a:ext cx="12078929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dirty="0"/>
              <a:t>Click on </a:t>
            </a:r>
            <a:r>
              <a:rPr lang="en-US" sz="2800" b="1" dirty="0"/>
              <a:t>Simulate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AE7006-2CEB-AC85-59EC-464A6374CC3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823" b="6666"/>
          <a:stretch/>
        </p:blipFill>
        <p:spPr>
          <a:xfrm>
            <a:off x="3406054" y="2681380"/>
            <a:ext cx="8785945" cy="417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1640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1FD72-6D60-B08B-6BEF-AD51282EE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01C69CA-8B5E-99F5-D7FB-15DD1C5065C0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84636480-1A9F-E441-5A0F-00F4A36AEB1B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D57E5A66-47EE-FB2F-8455-BAB8E615FCBA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74F98610-D226-9BF0-1027-F3437E5FA449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3366F638-F78D-A3B3-5345-BC5A7BDFFC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F0EA266-F3E6-0D86-6169-4C0CC6A0B1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52129"/>
            <a:ext cx="12078929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Problem Summary: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You're using G/L account 4000000 (Sales), which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does not allow tax postings in this context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SAP is rejecting the tax entry because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sales revenue accounts usually do not expect input tax (XI)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— they’re meant for output tax (sales tax), if anything.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336F4E-EEE7-ECEB-03CE-41C5CB41401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823" b="6666"/>
          <a:stretch/>
        </p:blipFill>
        <p:spPr>
          <a:xfrm>
            <a:off x="5631366" y="3739238"/>
            <a:ext cx="6560633" cy="311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6229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5589A-1B39-91C3-24A3-DD43E5B9C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E07B640-A9B5-0528-630F-F3D5E09718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253" t="18499" r="19157" b="31428"/>
          <a:stretch/>
        </p:blipFill>
        <p:spPr>
          <a:xfrm>
            <a:off x="4203865" y="3715200"/>
            <a:ext cx="7988135" cy="3142800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835D16F4-E417-B87F-E8C3-86A07421D5F0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B62CEBF6-07DA-62B4-6322-E212CEBFF548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018E3FD3-3201-C857-FB8F-972DCA5800D1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D736E0AD-F50B-4A36-86F6-3FF49604F995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2A3D1B1C-FD71-6B8C-17B5-8A5B0B5247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3E78EDF-20D9-462E-7D83-D4F83B44B6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5026"/>
            <a:ext cx="12078929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Solution: Change the G/L Account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 need to: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"G/L Account Items"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Locate the current G/L Account (4000000).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Change it to an expense </a:t>
            </a:r>
            <a:b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account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appropriate for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supplier invoices.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816EBBD-08A8-9389-9C06-F4B9002D195E}"/>
              </a:ext>
            </a:extLst>
          </p:cNvPr>
          <p:cNvSpPr/>
          <p:nvPr/>
        </p:nvSpPr>
        <p:spPr>
          <a:xfrm>
            <a:off x="4501049" y="5143303"/>
            <a:ext cx="1150157" cy="41259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C897B36-8B1D-9C3D-25BF-A9D3110D7A4D}"/>
              </a:ext>
            </a:extLst>
          </p:cNvPr>
          <p:cNvCxnSpPr>
            <a:cxnSpLocks/>
          </p:cNvCxnSpPr>
          <p:nvPr/>
        </p:nvCxnSpPr>
        <p:spPr>
          <a:xfrm flipH="1">
            <a:off x="5082494" y="3182587"/>
            <a:ext cx="568712" cy="194427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6181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76A5C-0193-0D46-0F1D-596753E22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AC18785-E551-FE0D-BE50-0AED0E93C428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A378DE40-E27C-48D0-26ED-DAA0C8063967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88429CE8-78BD-95D6-7BC5-985A6DA6502E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7F5E07E5-0CB9-68E2-504F-724F1612F65B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497813C3-4FDC-62A9-B11E-5B02312FF8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481B721-4FE9-9537-77C8-3576DFE280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83046"/>
            <a:ext cx="12078929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For example: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G/L account: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1010000 (Consumables)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600A72C-9782-07EF-CC40-B34ACFDC38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253" t="18499" r="19157" b="31428"/>
          <a:stretch/>
        </p:blipFill>
        <p:spPr>
          <a:xfrm>
            <a:off x="727235" y="2635311"/>
            <a:ext cx="10624458" cy="4180018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1BEF111-6111-B3FB-ACBE-E84AAC02A9ED}"/>
              </a:ext>
            </a:extLst>
          </p:cNvPr>
          <p:cNvSpPr/>
          <p:nvPr/>
        </p:nvSpPr>
        <p:spPr>
          <a:xfrm>
            <a:off x="1187532" y="4548249"/>
            <a:ext cx="10094026" cy="39188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2758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A0C140-415A-40B3-C76B-C81FA806D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9151344-D97C-3415-1C8D-2E26A6D34D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0195" b="10823"/>
          <a:stretch/>
        </p:blipFill>
        <p:spPr>
          <a:xfrm>
            <a:off x="1130243" y="1275290"/>
            <a:ext cx="9931514" cy="5547430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4712E3AF-DAD3-93CF-5A6A-7B119902695D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34D89033-003A-147E-30D2-F767B5E50CE4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DB7DCADD-DE64-DD16-6BC6-626A01F26C5A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FD49972E-65A6-FAC7-AFC1-16476063A845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B8AA3861-B419-26E8-FC23-01D693F17E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47165B-6AB1-C632-7F99-1D375B4D89A9}"/>
              </a:ext>
            </a:extLst>
          </p:cNvPr>
          <p:cNvSpPr txBox="1"/>
          <p:nvPr/>
        </p:nvSpPr>
        <p:spPr>
          <a:xfrm>
            <a:off x="-76200" y="628163"/>
            <a:ext cx="11887200" cy="568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3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Click on Material Management &gt;&gt; </a:t>
            </a:r>
            <a:r>
              <a:rPr kumimoji="0" lang="en-US" sz="23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Create Supplier Invoice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F9052AA-FF63-9DCC-7083-9A8A14B8A218}"/>
              </a:ext>
            </a:extLst>
          </p:cNvPr>
          <p:cNvSpPr/>
          <p:nvPr/>
        </p:nvSpPr>
        <p:spPr>
          <a:xfrm>
            <a:off x="1517839" y="4545970"/>
            <a:ext cx="2397828" cy="207347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C83986A-FA81-2A6F-93AF-8C8294D899B5}"/>
              </a:ext>
            </a:extLst>
          </p:cNvPr>
          <p:cNvCxnSpPr>
            <a:cxnSpLocks/>
          </p:cNvCxnSpPr>
          <p:nvPr/>
        </p:nvCxnSpPr>
        <p:spPr>
          <a:xfrm flipH="1">
            <a:off x="2716753" y="1219661"/>
            <a:ext cx="2555891" cy="324754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90990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3D6B97-D75B-18DD-9E99-D70A4736E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390C98B-4A81-735C-1DD6-04412696C242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8CE31727-8D13-6A67-E643-AA2C85610908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D966B28D-F92F-BD6A-FA82-9DD312258B66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E19BE779-E3DD-343B-A8F0-D5A2EEF413E2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79CB883C-1EE9-C734-E6EC-DCAA7B27FE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04B113B-E42F-BF61-A76F-27FC720B2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01881" y="691895"/>
            <a:ext cx="12078929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Check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2C2F0-7047-DC33-584B-5DB35272A6E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7359"/>
          <a:stretch/>
        </p:blipFill>
        <p:spPr>
          <a:xfrm>
            <a:off x="2303792" y="1662545"/>
            <a:ext cx="9888208" cy="515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330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B8AD7-4238-4214-CF4E-2D95F2A5A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1446F69-C7AA-5697-2195-DC82977A3114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C84F67BA-0F5F-5290-0B18-135D78E7BDF1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9836BF96-E481-4CE0-5EFB-6E54F82831A7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09179DCF-4315-E950-F86D-8BA852F06CE1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B8F28259-94B0-4C1A-3601-BA03E67A22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68BEF57-F9FA-C169-9BC1-51983740A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35" y="647127"/>
            <a:ext cx="12078929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Error: “No tax code found for difference”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happens because: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G/L account 1010000 (Consumables)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used for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expenses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(not sales), and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We've added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manual tax line item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with tax code XI, but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SAP expects the system to calculate tax automatically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this account type.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564534-8C93-B06F-9311-20161B08829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02" t="43341" r="63851" b="13104"/>
          <a:stretch/>
        </p:blipFill>
        <p:spPr>
          <a:xfrm>
            <a:off x="8014761" y="3878429"/>
            <a:ext cx="4177239" cy="297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99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6C88E6-AEEA-5D9E-3657-7F8B0E0D5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B167E71-1D4C-8739-26B5-2B944E98EB41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34BF8CA4-6BBA-A19A-7963-2CAEA5F48C63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F8E8FEFD-DBAD-7C7A-8CA3-29924439C69F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84A91D8F-F844-09A9-246D-C939FA67F54A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6AB0EAD-F183-07C5-71E6-2D30B180C6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88F0B08-EB6B-83C4-594B-7297E4CFC7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8163"/>
            <a:ext cx="12078929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To Fix This: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We should </a:t>
            </a:r>
            <a:r>
              <a:rPr lang="en-US" sz="2800" b="1" dirty="0">
                <a:latin typeface="+mj-lt"/>
              </a:rPr>
              <a:t>remove the manual tax entry</a:t>
            </a:r>
            <a:r>
              <a:rPr lang="en-US" sz="2800" dirty="0">
                <a:latin typeface="+mj-lt"/>
              </a:rPr>
              <a:t> and let SAP </a:t>
            </a:r>
            <a:r>
              <a:rPr lang="en-US" sz="2800" b="1" dirty="0">
                <a:latin typeface="+mj-lt"/>
              </a:rPr>
              <a:t>calculate the tax automatically</a:t>
            </a:r>
            <a:r>
              <a:rPr lang="en-US" sz="28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Please check everything like these screenshots: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CA5D55-D326-130D-1AAF-AFBFF4AD24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5671" b="26753"/>
          <a:stretch/>
        </p:blipFill>
        <p:spPr>
          <a:xfrm>
            <a:off x="0" y="3178665"/>
            <a:ext cx="12192000" cy="257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4593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1EBA9-4613-2D26-0411-4C7830C58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FBA8BC2-114F-DCB4-0E13-E0C1E5FEE1EC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8CBABB1F-88CA-0977-8758-B4CA8C3B24D4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50377632-74DD-EFBE-F715-BE377ED13205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9F70DCFA-8E7C-0328-82C7-2E94C911B986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70D4307F-2305-0D37-B466-3C726FBAA7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C206FC7-9AE2-7615-22B3-EE5F9264B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02478"/>
            <a:ext cx="12078929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To Fix This: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We should </a:t>
            </a:r>
            <a:r>
              <a:rPr lang="en-US" sz="2800" b="1" dirty="0">
                <a:latin typeface="+mj-lt"/>
              </a:rPr>
              <a:t>remove the manual tax entry</a:t>
            </a:r>
            <a:r>
              <a:rPr lang="en-US" sz="2800" dirty="0">
                <a:latin typeface="+mj-lt"/>
              </a:rPr>
              <a:t> and let SAP </a:t>
            </a:r>
            <a:r>
              <a:rPr lang="en-US" sz="2800" b="1" dirty="0">
                <a:latin typeface="+mj-lt"/>
              </a:rPr>
              <a:t>calculate the tax automatically</a:t>
            </a:r>
            <a:r>
              <a:rPr lang="en-US" sz="2800" dirty="0">
                <a:latin typeface="+mj-lt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valid zero or input tax code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like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I0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17ABF8-40BF-E9B4-E0DE-841D12ED45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7056" b="13074"/>
          <a:stretch/>
        </p:blipFill>
        <p:spPr>
          <a:xfrm>
            <a:off x="0" y="3429000"/>
            <a:ext cx="12192000" cy="3420094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57B0B56-F5DD-CB57-6C2B-6F61B81CCEE8}"/>
              </a:ext>
            </a:extLst>
          </p:cNvPr>
          <p:cNvSpPr/>
          <p:nvPr/>
        </p:nvSpPr>
        <p:spPr>
          <a:xfrm>
            <a:off x="6875812" y="5818908"/>
            <a:ext cx="593766" cy="65314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75305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06D550-228F-9F35-8045-D1CF149DA8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CAC3854-B22D-F889-74B5-ADC8665DDD0C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33A19D71-EE43-EC9D-B272-D63F5F60DE9D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394ABA02-571B-7559-18D1-3111D2B14BAB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D05C5039-8DF8-528A-4403-1FC44F6C8F36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4BC1478F-DE22-BD3A-AD91-B9B36D5A9F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A6563C-EAFA-3631-45C2-43360EC7D6D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7532"/>
          <a:stretch/>
        </p:blipFill>
        <p:spPr>
          <a:xfrm>
            <a:off x="603662" y="1144543"/>
            <a:ext cx="10984675" cy="5713457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5350F0C-1B39-CE4B-5A22-689BA6112B32}"/>
              </a:ext>
            </a:extLst>
          </p:cNvPr>
          <p:cNvSpPr/>
          <p:nvPr/>
        </p:nvSpPr>
        <p:spPr>
          <a:xfrm>
            <a:off x="938151" y="4572000"/>
            <a:ext cx="4963885" cy="51063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705802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0A31A-42BC-864A-E44B-F98DBD9EE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17A37FA-3F61-ABEF-965D-B5B519B435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8831"/>
          <a:stretch/>
        </p:blipFill>
        <p:spPr>
          <a:xfrm>
            <a:off x="0" y="988621"/>
            <a:ext cx="12192000" cy="4880758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182DC54B-4D52-E15A-9974-9E2C978A3F53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0C82BB3A-175A-AFFB-F998-AAA0FDB89123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1FE43755-C294-4176-149B-048210C7266A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412CECB4-BDB6-0E45-4FCF-E5ECF8E7D292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1A9D3AAA-6107-9B7D-13BB-CF099553A7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B55FD03-172B-0CBE-0B64-592C1F611665}"/>
              </a:ext>
            </a:extLst>
          </p:cNvPr>
          <p:cNvSpPr/>
          <p:nvPr/>
        </p:nvSpPr>
        <p:spPr>
          <a:xfrm>
            <a:off x="441342" y="4108863"/>
            <a:ext cx="11148975" cy="77189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04212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48B026-D1F0-A8C7-E0EE-AD0A95BA8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362701D-3B08-2F0A-40EA-9061059E92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1862"/>
          <a:stretch/>
        </p:blipFill>
        <p:spPr>
          <a:xfrm>
            <a:off x="0" y="813460"/>
            <a:ext cx="12192000" cy="6044540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FA562E1A-D143-CA5B-51A0-F15BF9589F8A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701ED3FE-9D99-04D7-480B-358FE56083A4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8A3FD551-A1D6-BCC5-8FE3-ACBB145217B9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AD6A5885-249C-7C8B-A477-8ECB040BB93C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E1BC62FD-A27A-831E-A0C7-A3CD42B742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6F78A9C-51BE-D72A-1EA5-AF07634138A2}"/>
              </a:ext>
            </a:extLst>
          </p:cNvPr>
          <p:cNvSpPr/>
          <p:nvPr/>
        </p:nvSpPr>
        <p:spPr>
          <a:xfrm>
            <a:off x="192023" y="4251369"/>
            <a:ext cx="11505172" cy="99752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22514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554A7C-D132-5E25-7902-83997F6F2C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4D56F19-A4EE-74ED-96FC-811FA580D024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7B532BAC-9FBA-7428-DA76-56BADCAFB490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DD03E057-8ADA-D85E-B92F-73B9EBFECFD1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548EBF36-0BB1-7BB6-3231-0E46BF5C53D0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1FB0FC3B-429D-4BC9-BF7D-2896C384E0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A79803-3AAB-904A-3B84-EA8F3B17A35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5801"/>
          <a:stretch/>
        </p:blipFill>
        <p:spPr>
          <a:xfrm>
            <a:off x="1638794" y="1288146"/>
            <a:ext cx="10553205" cy="5591828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2D3D834-B210-A7D2-5FF2-E6DA2E5E8A2F}"/>
              </a:ext>
            </a:extLst>
          </p:cNvPr>
          <p:cNvSpPr/>
          <p:nvPr/>
        </p:nvSpPr>
        <p:spPr>
          <a:xfrm>
            <a:off x="8858993" y="6489868"/>
            <a:ext cx="558139" cy="34438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C096B16E-2DB7-B7CD-6C64-3D7D6886FB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5026"/>
            <a:ext cx="12078929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Check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ignore the warning</a:t>
            </a:r>
          </a:p>
        </p:txBody>
      </p:sp>
    </p:spTree>
    <p:extLst>
      <p:ext uri="{BB962C8B-B14F-4D97-AF65-F5344CB8AC3E}">
        <p14:creationId xmlns:p14="http://schemas.microsoft.com/office/powerpoint/2010/main" val="35487365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7FE09-F3FB-65BA-8124-5CDBBDAD5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1A0D14-9124-E974-7BCD-FA283D054D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359"/>
          <a:stretch/>
        </p:blipFill>
        <p:spPr>
          <a:xfrm>
            <a:off x="1723642" y="1379148"/>
            <a:ext cx="10468357" cy="5455102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639EA837-FDE4-5A07-1A6A-DE0990E51BD3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AA59A538-9A3C-19A3-D04B-FF64E1B16E0D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1EE29AA6-66FA-F07A-A82D-298E635F2730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FC74F7BF-9C7D-2043-09B8-3201286FE21D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4CE100F-C836-7D97-178A-95FC5168E7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F44CD392-019A-2BCA-7CDB-15FA3AA8B4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5026"/>
            <a:ext cx="12078929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Simulate (there is no error – red message)</a:t>
            </a:r>
          </a:p>
        </p:txBody>
      </p:sp>
    </p:spTree>
    <p:extLst>
      <p:ext uri="{BB962C8B-B14F-4D97-AF65-F5344CB8AC3E}">
        <p14:creationId xmlns:p14="http://schemas.microsoft.com/office/powerpoint/2010/main" val="2021117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0B878-3B66-68E9-2DE5-A23834146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4115F47-E694-DB82-0944-C79CD45DD15A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2C77C28C-D6A7-83D7-ACB3-5D13F787DBEF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F2436DCF-F71A-85A9-D2DE-6BBC94D7790B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D643D7B5-576F-1EF6-8689-D93ED465A697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B9AA54A4-A22E-2AB3-9FB7-3C535CDDF39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F0F46CD6-5771-CCA9-9BDC-067F6F9444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5026"/>
            <a:ext cx="12078929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Post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09CD50-2FA7-5177-241B-A17775B57F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666"/>
          <a:stretch/>
        </p:blipFill>
        <p:spPr>
          <a:xfrm>
            <a:off x="1543791" y="1253490"/>
            <a:ext cx="10675257" cy="560451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B9AEEB8-B3C4-EC57-6A63-88A6F8C2B8C1}"/>
              </a:ext>
            </a:extLst>
          </p:cNvPr>
          <p:cNvSpPr/>
          <p:nvPr/>
        </p:nvSpPr>
        <p:spPr>
          <a:xfrm>
            <a:off x="11709070" y="6543304"/>
            <a:ext cx="482930" cy="31469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0287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65A6B70-D3F3-1B86-83E2-BA28D01A24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155"/>
          <a:stretch/>
        </p:blipFill>
        <p:spPr>
          <a:xfrm>
            <a:off x="891445" y="1283697"/>
            <a:ext cx="10591800" cy="5531632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Enter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this data and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Click on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the Search button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5E15A4B-62A0-8E57-51D8-76DAEA903802}"/>
              </a:ext>
            </a:extLst>
          </p:cNvPr>
          <p:cNvSpPr/>
          <p:nvPr/>
        </p:nvSpPr>
        <p:spPr>
          <a:xfrm>
            <a:off x="1315844" y="4724400"/>
            <a:ext cx="2875156" cy="18197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0FDC2E7-01CA-DB4B-121E-E2B655F356F6}"/>
              </a:ext>
            </a:extLst>
          </p:cNvPr>
          <p:cNvCxnSpPr>
            <a:cxnSpLocks/>
          </p:cNvCxnSpPr>
          <p:nvPr/>
        </p:nvCxnSpPr>
        <p:spPr>
          <a:xfrm>
            <a:off x="1342008" y="1233189"/>
            <a:ext cx="982092" cy="349121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F0D3924-93F2-2C87-59A1-9CEA6502997A}"/>
              </a:ext>
            </a:extLst>
          </p:cNvPr>
          <p:cNvSpPr/>
          <p:nvPr/>
        </p:nvSpPr>
        <p:spPr>
          <a:xfrm>
            <a:off x="4581292" y="4323856"/>
            <a:ext cx="2722757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9C22485-0289-CB75-84A0-C577229B01F2}"/>
              </a:ext>
            </a:extLst>
          </p:cNvPr>
          <p:cNvSpPr/>
          <p:nvPr/>
        </p:nvSpPr>
        <p:spPr>
          <a:xfrm>
            <a:off x="1315844" y="5080628"/>
            <a:ext cx="2875156" cy="18197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4D038FB-4DEB-72A4-10E0-4874DC9878AD}"/>
              </a:ext>
            </a:extLst>
          </p:cNvPr>
          <p:cNvCxnSpPr>
            <a:cxnSpLocks/>
          </p:cNvCxnSpPr>
          <p:nvPr/>
        </p:nvCxnSpPr>
        <p:spPr>
          <a:xfrm>
            <a:off x="3560315" y="1198663"/>
            <a:ext cx="7018475" cy="312519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C1F199E-8949-22DA-F624-1539E7732445}"/>
              </a:ext>
            </a:extLst>
          </p:cNvPr>
          <p:cNvSpPr/>
          <p:nvPr/>
        </p:nvSpPr>
        <p:spPr>
          <a:xfrm>
            <a:off x="10534186" y="4323856"/>
            <a:ext cx="381000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34124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9F979-FA9F-9D90-26CB-6A0FD192D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2B0644-7783-7434-C2BD-F920436E1C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33" t="44222" r="40584" b="35157"/>
          <a:stretch/>
        </p:blipFill>
        <p:spPr>
          <a:xfrm>
            <a:off x="2600697" y="932557"/>
            <a:ext cx="9591304" cy="5923347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3433049D-4365-8828-CD1E-50F93AE2C63E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57FEAB93-4B04-2F27-72C5-48879166C5E3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8E00E032-891C-E54D-DFB7-5D430BD95F62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2A3A6D2C-298E-1F4C-DD8F-D30E86E6BE7C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64223E6F-6F04-8122-A838-EAE17C7A27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836AAE52-7D65-88FF-7507-C4748FFA1E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47127"/>
            <a:ext cx="12078929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 </a:t>
            </a:r>
            <a:b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close the screen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9EB8041-E75C-18E2-BC42-F2D16BE9C555}"/>
              </a:ext>
            </a:extLst>
          </p:cNvPr>
          <p:cNvSpPr/>
          <p:nvPr/>
        </p:nvSpPr>
        <p:spPr>
          <a:xfrm>
            <a:off x="9657937" y="5943483"/>
            <a:ext cx="2146136" cy="82729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52903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8BCEC2-C740-CCCF-CA47-850A73157E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320"/>
          <a:stretch/>
        </p:blipFill>
        <p:spPr>
          <a:xfrm>
            <a:off x="1436914" y="1503659"/>
            <a:ext cx="10080063" cy="5311670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1811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You will see the Material Management Space.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Click on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Material Documents Overview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2E19A9F-82EE-CF43-D493-1ABEDFD005A0}"/>
              </a:ext>
            </a:extLst>
          </p:cNvPr>
          <p:cNvSpPr/>
          <p:nvPr/>
        </p:nvSpPr>
        <p:spPr>
          <a:xfrm>
            <a:off x="3696195" y="3107223"/>
            <a:ext cx="1447800" cy="12192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BB43588-C67B-8559-552F-2D885B1812D7}"/>
              </a:ext>
            </a:extLst>
          </p:cNvPr>
          <p:cNvCxnSpPr>
            <a:cxnSpLocks/>
          </p:cNvCxnSpPr>
          <p:nvPr/>
        </p:nvCxnSpPr>
        <p:spPr>
          <a:xfrm flipH="1">
            <a:off x="4655127" y="1074439"/>
            <a:ext cx="1506079" cy="203278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80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9B2A00-B155-39DC-0560-150AC30BB9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3089"/>
          <a:stretch/>
        </p:blipFill>
        <p:spPr>
          <a:xfrm>
            <a:off x="0" y="2955073"/>
            <a:ext cx="12192000" cy="3902927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21158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Type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the date you posted the invoice in the Posting date field (MM/DD/YYYY, American format)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/>
              <a:t>(We entered 04/05/2025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).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Click on GO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C1859-BEED-5688-6C2C-27C365E36C24}"/>
              </a:ext>
            </a:extLst>
          </p:cNvPr>
          <p:cNvCxnSpPr>
            <a:cxnSpLocks/>
          </p:cNvCxnSpPr>
          <p:nvPr/>
        </p:nvCxnSpPr>
        <p:spPr>
          <a:xfrm flipH="1">
            <a:off x="1148576" y="2615812"/>
            <a:ext cx="1774709" cy="266986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BDDE52-CFA4-0173-5242-74E60D00516A}"/>
              </a:ext>
            </a:extLst>
          </p:cNvPr>
          <p:cNvSpPr/>
          <p:nvPr/>
        </p:nvSpPr>
        <p:spPr>
          <a:xfrm>
            <a:off x="304800" y="5285677"/>
            <a:ext cx="1676400" cy="46386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9531706-DA26-FA8C-19CD-B5E0AAF8E49D}"/>
              </a:ext>
            </a:extLst>
          </p:cNvPr>
          <p:cNvCxnSpPr>
            <a:cxnSpLocks/>
          </p:cNvCxnSpPr>
          <p:nvPr/>
        </p:nvCxnSpPr>
        <p:spPr>
          <a:xfrm>
            <a:off x="5642517" y="2592675"/>
            <a:ext cx="4805410" cy="28154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0A8F2B6-9C87-485B-B3CE-7CD04B415B1B}"/>
              </a:ext>
            </a:extLst>
          </p:cNvPr>
          <p:cNvSpPr/>
          <p:nvPr/>
        </p:nvSpPr>
        <p:spPr>
          <a:xfrm>
            <a:off x="10447927" y="5408131"/>
            <a:ext cx="460744" cy="3154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59715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53B7A3-F430-56FF-9803-2E45E892D3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4308"/>
          <a:stretch/>
        </p:blipFill>
        <p:spPr>
          <a:xfrm>
            <a:off x="-38100" y="1233189"/>
            <a:ext cx="12192000" cy="3819316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2115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Click on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Material Document number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C1859-BEED-5688-6C2C-27C365E36C24}"/>
              </a:ext>
            </a:extLst>
          </p:cNvPr>
          <p:cNvCxnSpPr>
            <a:cxnSpLocks/>
          </p:cNvCxnSpPr>
          <p:nvPr/>
        </p:nvCxnSpPr>
        <p:spPr>
          <a:xfrm flipH="1">
            <a:off x="836341" y="1097576"/>
            <a:ext cx="154259" cy="36862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BDDE52-CFA4-0173-5242-74E60D00516A}"/>
              </a:ext>
            </a:extLst>
          </p:cNvPr>
          <p:cNvSpPr/>
          <p:nvPr/>
        </p:nvSpPr>
        <p:spPr>
          <a:xfrm>
            <a:off x="291790" y="4783873"/>
            <a:ext cx="10210800" cy="2686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80631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422AA1F-62A8-6AC6-CCAD-3FDEBCBAEE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849" b="16422"/>
          <a:stretch/>
        </p:blipFill>
        <p:spPr>
          <a:xfrm>
            <a:off x="1996068" y="3010829"/>
            <a:ext cx="10195932" cy="3884342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516653"/>
            <a:ext cx="121158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/>
              <a:t>Scroll Down – Process Flow</a:t>
            </a:r>
            <a:br>
              <a:rPr lang="en-US" sz="2800" dirty="0"/>
            </a:br>
            <a:r>
              <a:rPr lang="en-US" sz="2800" dirty="0"/>
              <a:t>This part shows where to find the full transaction lifecycle in SAP by scrolling to the </a:t>
            </a:r>
            <a:r>
              <a:rPr lang="en-US" sz="2800" b="1" dirty="0"/>
              <a:t>Process Flow</a:t>
            </a:r>
            <a:r>
              <a:rPr lang="en-US" sz="2800" dirty="0"/>
              <a:t> tab, revealing links between purchasing, material, and accounting documents.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BDDE52-CFA4-0173-5242-74E60D00516A}"/>
              </a:ext>
            </a:extLst>
          </p:cNvPr>
          <p:cNvSpPr/>
          <p:nvPr/>
        </p:nvSpPr>
        <p:spPr>
          <a:xfrm>
            <a:off x="2311992" y="4789455"/>
            <a:ext cx="5449257" cy="210571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16307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0B11722-FFE8-40A2-7371-6DA7749020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09" r="1575" b="17073"/>
          <a:stretch/>
        </p:blipFill>
        <p:spPr>
          <a:xfrm>
            <a:off x="187357" y="2513547"/>
            <a:ext cx="11209190" cy="4344452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21158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/>
              <a:t>Click Title Bar → Home</a:t>
            </a:r>
            <a:br>
              <a:rPr lang="en-US" sz="2800" dirty="0"/>
            </a:br>
            <a:r>
              <a:rPr lang="en-US" sz="2800" dirty="0"/>
              <a:t>To return to the SAP Fiori launchpad, click the </a:t>
            </a:r>
            <a:r>
              <a:rPr lang="en-US" sz="2800" b="1" dirty="0"/>
              <a:t>title bar</a:t>
            </a:r>
            <a:r>
              <a:rPr lang="en-US" sz="2800" dirty="0"/>
              <a:t> at the top and select </a:t>
            </a:r>
            <a:r>
              <a:rPr lang="en-US" sz="2800" b="1" dirty="0"/>
              <a:t>Home</a:t>
            </a:r>
            <a:r>
              <a:rPr lang="en-US" sz="2800" dirty="0"/>
              <a:t> from the dropdown menu.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BDDE52-CFA4-0173-5242-74E60D00516A}"/>
              </a:ext>
            </a:extLst>
          </p:cNvPr>
          <p:cNvSpPr/>
          <p:nvPr/>
        </p:nvSpPr>
        <p:spPr>
          <a:xfrm>
            <a:off x="2211038" y="2502134"/>
            <a:ext cx="505715" cy="34416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1970A16-156D-03E5-27B9-C4AE0C91A475}"/>
              </a:ext>
            </a:extLst>
          </p:cNvPr>
          <p:cNvSpPr/>
          <p:nvPr/>
        </p:nvSpPr>
        <p:spPr>
          <a:xfrm>
            <a:off x="946682" y="3895477"/>
            <a:ext cx="993110" cy="381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074022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EFFC468-5221-8C1B-C88A-4FDB3DCAE7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419" b="23333"/>
          <a:stretch/>
        </p:blipFill>
        <p:spPr>
          <a:xfrm>
            <a:off x="0" y="2538454"/>
            <a:ext cx="12192000" cy="3994636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21158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/>
              <a:t>Navigate to Display Supplier Balances</a:t>
            </a:r>
            <a:br>
              <a:rPr lang="en-US" sz="2800" dirty="0"/>
            </a:br>
            <a:r>
              <a:rPr lang="en-US" sz="2800" dirty="0"/>
              <a:t>From the Home screen, follow: </a:t>
            </a:r>
            <a:r>
              <a:rPr lang="en-US" sz="2800" b="1" dirty="0"/>
              <a:t>Materials Management &gt; Head of Accounting &gt; Display Supplier Balances</a:t>
            </a:r>
            <a:r>
              <a:rPr lang="en-US" sz="2800" dirty="0"/>
              <a:t> to view supplier transaction data.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79C563-68A3-BA3F-E035-945A6D991F9F}"/>
              </a:ext>
            </a:extLst>
          </p:cNvPr>
          <p:cNvCxnSpPr>
            <a:cxnSpLocks/>
          </p:cNvCxnSpPr>
          <p:nvPr/>
        </p:nvCxnSpPr>
        <p:spPr>
          <a:xfrm flipH="1">
            <a:off x="1622502" y="1174520"/>
            <a:ext cx="6473283" cy="417806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1970A16-156D-03E5-27B9-C4AE0C91A475}"/>
              </a:ext>
            </a:extLst>
          </p:cNvPr>
          <p:cNvSpPr/>
          <p:nvPr/>
        </p:nvSpPr>
        <p:spPr>
          <a:xfrm>
            <a:off x="356059" y="5231710"/>
            <a:ext cx="1266443" cy="123776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89724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B71696-55A2-4D68-0FE8-2CE6DA5652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1464"/>
          <a:stretch/>
        </p:blipFill>
        <p:spPr>
          <a:xfrm>
            <a:off x="3717" y="2843561"/>
            <a:ext cx="12192000" cy="4014439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21158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/>
              <a:t>Enter Supplier &amp; Fiscal Year, Click Go</a:t>
            </a:r>
            <a:br>
              <a:rPr lang="en-US" sz="2800" dirty="0"/>
            </a:br>
            <a:r>
              <a:rPr lang="en-US" sz="2800" dirty="0"/>
              <a:t>Fill in </a:t>
            </a:r>
            <a:r>
              <a:rPr lang="en-US" sz="2800" b="1" dirty="0"/>
              <a:t>Supplier (e.g., 101995)</a:t>
            </a:r>
            <a:r>
              <a:rPr lang="en-US" sz="2800" dirty="0"/>
              <a:t>, </a:t>
            </a:r>
            <a:r>
              <a:rPr lang="en-US" sz="2800" b="1" dirty="0"/>
              <a:t>Company Code (e.g., US00)</a:t>
            </a:r>
            <a:r>
              <a:rPr lang="en-US" sz="2800" dirty="0"/>
              <a:t>, and </a:t>
            </a:r>
            <a:r>
              <a:rPr lang="en-US" sz="2800" b="1" dirty="0"/>
              <a:t>Fiscal Year (e.g., 2025)</a:t>
            </a:r>
            <a:r>
              <a:rPr lang="en-US" sz="2800" dirty="0"/>
              <a:t>, then click </a:t>
            </a:r>
            <a:r>
              <a:rPr lang="en-US" sz="2800" b="1" dirty="0"/>
              <a:t>Go</a:t>
            </a:r>
            <a:r>
              <a:rPr lang="en-US" sz="2800" dirty="0"/>
              <a:t> to fetch transaction data.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79C563-68A3-BA3F-E035-945A6D991F9F}"/>
              </a:ext>
            </a:extLst>
          </p:cNvPr>
          <p:cNvCxnSpPr>
            <a:cxnSpLocks/>
          </p:cNvCxnSpPr>
          <p:nvPr/>
        </p:nvCxnSpPr>
        <p:spPr>
          <a:xfrm>
            <a:off x="3274579" y="2683159"/>
            <a:ext cx="3074182" cy="188452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1970A16-156D-03E5-27B9-C4AE0C91A475}"/>
              </a:ext>
            </a:extLst>
          </p:cNvPr>
          <p:cNvSpPr/>
          <p:nvPr/>
        </p:nvSpPr>
        <p:spPr>
          <a:xfrm>
            <a:off x="308517" y="4567688"/>
            <a:ext cx="7696200" cy="64497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D5599C5-5DD9-BF38-ED12-C58F9C6379BF}"/>
              </a:ext>
            </a:extLst>
          </p:cNvPr>
          <p:cNvSpPr/>
          <p:nvPr/>
        </p:nvSpPr>
        <p:spPr>
          <a:xfrm>
            <a:off x="10452410" y="4890173"/>
            <a:ext cx="557561" cy="32026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DB01734-9D0E-4DF7-5F0A-97C44FF88C97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22272" y="2564780"/>
            <a:ext cx="5008919" cy="232539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9392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BFC82F9-62E4-B72F-A7E0-360C97E5BF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666"/>
          <a:stretch/>
        </p:blipFill>
        <p:spPr>
          <a:xfrm>
            <a:off x="449604" y="2624284"/>
            <a:ext cx="8064221" cy="4233716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21158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/>
              <a:t>View Supplier Balance Output</a:t>
            </a:r>
            <a:br>
              <a:rPr lang="en-US" sz="2800" dirty="0"/>
            </a:br>
            <a:r>
              <a:rPr lang="en-US" sz="2800" dirty="0"/>
              <a:t>This screen shows the monthly debit, credit, and balance information for the selected supplier across the fiscal year.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1970A16-156D-03E5-27B9-C4AE0C91A475}"/>
              </a:ext>
            </a:extLst>
          </p:cNvPr>
          <p:cNvSpPr/>
          <p:nvPr/>
        </p:nvSpPr>
        <p:spPr>
          <a:xfrm>
            <a:off x="449604" y="3701601"/>
            <a:ext cx="7930529" cy="311372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731943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19D2478-3EC0-C88B-02B5-68DA634200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829"/>
          <a:stretch/>
        </p:blipFill>
        <p:spPr>
          <a:xfrm>
            <a:off x="838200" y="2510896"/>
            <a:ext cx="8294649" cy="4347104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21158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/>
              <a:t>Open Display Settings</a:t>
            </a:r>
            <a:br>
              <a:rPr lang="en-US" sz="2800" dirty="0"/>
            </a:br>
            <a:r>
              <a:rPr lang="en-US" sz="2800" dirty="0"/>
              <a:t>Click the </a:t>
            </a:r>
            <a:r>
              <a:rPr lang="en-US" sz="2800" b="1" dirty="0"/>
              <a:t>Settings gear icon</a:t>
            </a:r>
            <a:r>
              <a:rPr lang="en-US" sz="2800" dirty="0"/>
              <a:t> to customize which columns (like Month, Period, Purchases) are shown in the results table.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1970A16-156D-03E5-27B9-C4AE0C91A475}"/>
              </a:ext>
            </a:extLst>
          </p:cNvPr>
          <p:cNvSpPr/>
          <p:nvPr/>
        </p:nvSpPr>
        <p:spPr>
          <a:xfrm>
            <a:off x="8084634" y="4433602"/>
            <a:ext cx="360637" cy="20192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9F5342-F04D-BC0D-D9D7-C3137C1E976F}"/>
              </a:ext>
            </a:extLst>
          </p:cNvPr>
          <p:cNvCxnSpPr>
            <a:cxnSpLocks/>
          </p:cNvCxnSpPr>
          <p:nvPr/>
        </p:nvCxnSpPr>
        <p:spPr>
          <a:xfrm>
            <a:off x="4505093" y="2592675"/>
            <a:ext cx="3579541" cy="184092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8331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EA32F0E-D83C-887D-3447-AC74A4122A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50" t="26405" r="18750" b="16313"/>
          <a:stretch/>
        </p:blipFill>
        <p:spPr>
          <a:xfrm>
            <a:off x="1468794" y="1275290"/>
            <a:ext cx="10723206" cy="5528242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 (Headings)"/>
              </a:rPr>
              <a:t>Enter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 (Headings)"/>
              </a:rPr>
              <a:t>101### (e.g., 101995 for this username!) and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 (Headings)"/>
              </a:rPr>
              <a:t>Press Enter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 (Headings)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F0D3924-93F2-2C87-59A1-9CEA6502997A}"/>
              </a:ext>
            </a:extLst>
          </p:cNvPr>
          <p:cNvSpPr/>
          <p:nvPr/>
        </p:nvSpPr>
        <p:spPr>
          <a:xfrm>
            <a:off x="1828800" y="1787056"/>
            <a:ext cx="3581400" cy="2286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4D038FB-4DEB-72A4-10E0-4874DC9878AD}"/>
              </a:ext>
            </a:extLst>
          </p:cNvPr>
          <p:cNvCxnSpPr>
            <a:cxnSpLocks/>
          </p:cNvCxnSpPr>
          <p:nvPr/>
        </p:nvCxnSpPr>
        <p:spPr>
          <a:xfrm flipH="1">
            <a:off x="5410200" y="1273193"/>
            <a:ext cx="1006278" cy="51386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78883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F22A7B-EA0D-0570-535C-C6036ED7CE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280" t="34705" r="31311" b="9160"/>
          <a:stretch/>
        </p:blipFill>
        <p:spPr>
          <a:xfrm>
            <a:off x="3385174" y="2890684"/>
            <a:ext cx="4700109" cy="3967316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21158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/>
              <a:t>Enable Month Column</a:t>
            </a:r>
            <a:br>
              <a:rPr lang="en-US" sz="2800" dirty="0"/>
            </a:br>
            <a:r>
              <a:rPr lang="en-US" sz="2800" dirty="0"/>
              <a:t>Tick the </a:t>
            </a:r>
            <a:r>
              <a:rPr lang="en-US" sz="2800" b="1" dirty="0"/>
              <a:t>Month</a:t>
            </a:r>
            <a:r>
              <a:rPr lang="en-US" sz="2800" dirty="0"/>
              <a:t> checkbox in the display settings and click </a:t>
            </a:r>
            <a:r>
              <a:rPr lang="en-US" sz="2800" b="1" dirty="0"/>
              <a:t>OK</a:t>
            </a:r>
            <a:r>
              <a:rPr lang="en-US" sz="2800" dirty="0"/>
              <a:t> to make the monthly labels (e.g., January, February) visible in your results.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1970A16-156D-03E5-27B9-C4AE0C91A475}"/>
              </a:ext>
            </a:extLst>
          </p:cNvPr>
          <p:cNvSpPr/>
          <p:nvPr/>
        </p:nvSpPr>
        <p:spPr>
          <a:xfrm>
            <a:off x="3419283" y="4525182"/>
            <a:ext cx="838200" cy="2637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9F5342-F04D-BC0D-D9D7-C3137C1E976F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1723643" y="2489461"/>
            <a:ext cx="1695640" cy="216759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20E1BDC-45C6-82F5-DB6A-3EAB84EE2032}"/>
              </a:ext>
            </a:extLst>
          </p:cNvPr>
          <p:cNvCxnSpPr>
            <a:cxnSpLocks/>
          </p:cNvCxnSpPr>
          <p:nvPr/>
        </p:nvCxnSpPr>
        <p:spPr>
          <a:xfrm>
            <a:off x="3764317" y="2489461"/>
            <a:ext cx="3276648" cy="40886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CE6A376-5384-5902-3923-843CB9302F33}"/>
              </a:ext>
            </a:extLst>
          </p:cNvPr>
          <p:cNvSpPr/>
          <p:nvPr/>
        </p:nvSpPr>
        <p:spPr>
          <a:xfrm>
            <a:off x="7040965" y="6578121"/>
            <a:ext cx="592758" cy="34991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70854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8FE0A35-8C7C-D584-4D3C-E5EBF64A01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829"/>
          <a:stretch/>
        </p:blipFill>
        <p:spPr>
          <a:xfrm>
            <a:off x="2109020" y="2661585"/>
            <a:ext cx="7973960" cy="4179036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21158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>
                <a:latin typeface="+mj-lt"/>
              </a:rPr>
              <a:t>Final Supplier Balance View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This updated table now shows balance data along with the corresponding </a:t>
            </a:r>
            <a:r>
              <a:rPr lang="en-US" sz="2800" b="1" dirty="0">
                <a:latin typeface="+mj-lt"/>
              </a:rPr>
              <a:t>month names</a:t>
            </a:r>
            <a:r>
              <a:rPr lang="en-US" sz="2800" dirty="0">
                <a:latin typeface="+mj-lt"/>
              </a:rPr>
              <a:t>, improving readability.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+mj-lt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9F5342-F04D-BC0D-D9D7-C3137C1E976F}"/>
              </a:ext>
            </a:extLst>
          </p:cNvPr>
          <p:cNvCxnSpPr>
            <a:cxnSpLocks/>
          </p:cNvCxnSpPr>
          <p:nvPr/>
        </p:nvCxnSpPr>
        <p:spPr>
          <a:xfrm>
            <a:off x="1450929" y="2592675"/>
            <a:ext cx="888510" cy="16726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9120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0A879F8-2C6E-CB1C-BB2D-2FE9F51BDD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9187"/>
          <a:stretch/>
        </p:blipFill>
        <p:spPr>
          <a:xfrm>
            <a:off x="0" y="2687444"/>
            <a:ext cx="12192000" cy="4170556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21158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>
                <a:latin typeface="+mj-lt"/>
              </a:rPr>
              <a:t>View Special G/L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Click the </a:t>
            </a:r>
            <a:r>
              <a:rPr lang="en-US" sz="2800" b="1" dirty="0">
                <a:latin typeface="+mj-lt"/>
              </a:rPr>
              <a:t>Special G/L</a:t>
            </a:r>
            <a:r>
              <a:rPr lang="en-US" sz="2800" dirty="0">
                <a:latin typeface="+mj-lt"/>
              </a:rPr>
              <a:t> tab to examine any special general ledger transactions such as advances or down payments linked to this supplier.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+mj-lt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9F5342-F04D-BC0D-D9D7-C3137C1E976F}"/>
              </a:ext>
            </a:extLst>
          </p:cNvPr>
          <p:cNvCxnSpPr>
            <a:cxnSpLocks/>
          </p:cNvCxnSpPr>
          <p:nvPr/>
        </p:nvCxnSpPr>
        <p:spPr>
          <a:xfrm>
            <a:off x="838200" y="2486593"/>
            <a:ext cx="410737" cy="258316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629545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6AF1ADC-64C1-9F41-30C1-99A736BBC1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504"/>
          <a:stretch/>
        </p:blipFill>
        <p:spPr>
          <a:xfrm>
            <a:off x="4120738" y="2613204"/>
            <a:ext cx="8071262" cy="4244795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0" y="628163"/>
            <a:ext cx="121158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/>
              <a:t>Compare Purchases Across Years</a:t>
            </a:r>
            <a:br>
              <a:rPr lang="en-US" sz="2800" dirty="0"/>
            </a:br>
            <a:r>
              <a:rPr lang="en-US" sz="2800" dirty="0"/>
              <a:t>The </a:t>
            </a:r>
            <a:r>
              <a:rPr lang="en-US" sz="2800" b="1" dirty="0"/>
              <a:t>Compare</a:t>
            </a:r>
            <a:r>
              <a:rPr lang="en-US" sz="2800" dirty="0"/>
              <a:t> tab lets you view purchasing amounts side-by-side for the selected and comparison fiscal years, highlighting absolute and percentage differences.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9F5342-F04D-BC0D-D9D7-C3137C1E976F}"/>
              </a:ext>
            </a:extLst>
          </p:cNvPr>
          <p:cNvCxnSpPr>
            <a:cxnSpLocks/>
          </p:cNvCxnSpPr>
          <p:nvPr/>
        </p:nvCxnSpPr>
        <p:spPr>
          <a:xfrm>
            <a:off x="4609517" y="2592143"/>
            <a:ext cx="757647" cy="164655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70500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E4875-B25C-2611-94AE-D79FFDDE7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1E3E5B2-E301-4130-236E-D46E4E53D8B3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7440AAF6-64EC-6524-1054-8766597C4DA4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672B9247-CBEC-33F8-5DF1-317DBFB5DF1E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3C277C75-C46E-79F5-AF37-EC1415B3A92C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AECF2A0E-1E2A-0C1B-56CA-75EB61532A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0EDF3C-3CBF-0A34-0BF7-787751F9F91D}"/>
              </a:ext>
            </a:extLst>
          </p:cNvPr>
          <p:cNvSpPr txBox="1"/>
          <p:nvPr/>
        </p:nvSpPr>
        <p:spPr>
          <a:xfrm>
            <a:off x="0" y="545038"/>
            <a:ext cx="121158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/>
              <a:t>We've already completed the entire </a:t>
            </a:r>
            <a:r>
              <a:rPr lang="en-US" sz="2800" b="1" dirty="0"/>
              <a:t>Manage Supplier Line Items &amp; Post Payment</a:t>
            </a:r>
            <a:r>
              <a:rPr lang="en-US" sz="2800" dirty="0"/>
              <a:t> section.</a:t>
            </a:r>
          </a:p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/>
              <a:t>We will be the start of </a:t>
            </a:r>
            <a:r>
              <a:rPr lang="en-US" sz="2800" b="1" dirty="0"/>
              <a:t>Display Supplier Balances </a:t>
            </a:r>
            <a:r>
              <a:rPr lang="en-US" sz="2800" dirty="0"/>
              <a:t>for the next session.</a:t>
            </a:r>
          </a:p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/>
              <a:t>There’s </a:t>
            </a:r>
            <a:r>
              <a:rPr lang="en-US" sz="2800" b="1" dirty="0"/>
              <a:t>no risk of losing progress</a:t>
            </a:r>
            <a:r>
              <a:rPr lang="en-US" sz="2800" dirty="0"/>
              <a:t>, since all interactions in SAP S/4HANA are saved transactionally. We can </a:t>
            </a:r>
            <a:r>
              <a:rPr lang="en-US" sz="2800" b="1" dirty="0"/>
              <a:t>Logoff now</a:t>
            </a:r>
            <a:r>
              <a:rPr lang="en-US" sz="2800" dirty="0"/>
              <a:t> 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696621-E8B3-2438-B7A0-B85BA4DB317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5455"/>
          <a:stretch/>
        </p:blipFill>
        <p:spPr>
          <a:xfrm>
            <a:off x="1947553" y="3714817"/>
            <a:ext cx="10244447" cy="3143183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6ED4D8F-E308-5CE7-2FDE-D5920B940555}"/>
              </a:ext>
            </a:extLst>
          </p:cNvPr>
          <p:cNvSpPr/>
          <p:nvPr/>
        </p:nvSpPr>
        <p:spPr>
          <a:xfrm>
            <a:off x="10877798" y="6519553"/>
            <a:ext cx="1214252" cy="20188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811579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66846" y="3048000"/>
            <a:ext cx="6258308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indent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End</a:t>
            </a:r>
            <a:r>
              <a:rPr spc="-70" dirty="0"/>
              <a:t> </a:t>
            </a:r>
            <a:r>
              <a:rPr dirty="0"/>
              <a:t>of</a:t>
            </a:r>
            <a:r>
              <a:rPr spc="-65" dirty="0"/>
              <a:t> </a:t>
            </a:r>
            <a:r>
              <a:rPr lang="en-US" spc="-65" dirty="0"/>
              <a:t>Week 6 &amp; 7 </a:t>
            </a:r>
            <a:r>
              <a:rPr dirty="0"/>
              <a:t>Workshop</a:t>
            </a:r>
            <a:r>
              <a:rPr lang="fa-IR" dirty="0"/>
              <a:t> </a:t>
            </a:r>
            <a:r>
              <a:rPr lang="en-US" dirty="0"/>
              <a:t>- Procurement</a:t>
            </a:r>
            <a:endParaRPr spc="-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You will see a page like this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30A2FA-35C0-D437-A867-516B89AC462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659" t="24938" r="18597" b="16423"/>
          <a:stretch/>
        </p:blipFill>
        <p:spPr>
          <a:xfrm>
            <a:off x="836341" y="1327964"/>
            <a:ext cx="10519318" cy="553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13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24344-C0E9-21E6-DC26-ED83E74DA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04D2D8F-689A-AAB8-C96F-98C67C7EC0F7}"/>
              </a:ext>
            </a:extLst>
          </p:cNvPr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10D3E072-8B84-1044-8E47-B92CC0DFCCA3}"/>
              </a:ext>
            </a:extLst>
          </p:cNvPr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124CA024-B38A-094B-8F6A-47D456439E3E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42448CA9-74BA-251D-3D16-84FD9D82F6E8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87E2B2BB-BA0D-1AFA-CF27-67DBCDD686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3AB096-78B4-0146-A44D-E58E22DE6398}"/>
              </a:ext>
            </a:extLst>
          </p:cNvPr>
          <p:cNvSpPr txBox="1"/>
          <p:nvPr/>
        </p:nvSpPr>
        <p:spPr>
          <a:xfrm>
            <a:off x="-76200" y="628163"/>
            <a:ext cx="11887200" cy="568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3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Click on 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13A923-8F77-0AF0-DEE2-67D21734D7B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659" t="24938" r="18597" b="16423"/>
          <a:stretch/>
        </p:blipFill>
        <p:spPr>
          <a:xfrm>
            <a:off x="836341" y="1327964"/>
            <a:ext cx="10519318" cy="5530036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BCB5ECF-0024-0488-145E-288D6D80FB80}"/>
              </a:ext>
            </a:extLst>
          </p:cNvPr>
          <p:cNvSpPr/>
          <p:nvPr/>
        </p:nvSpPr>
        <p:spPr>
          <a:xfrm>
            <a:off x="1132584" y="3080598"/>
            <a:ext cx="9862517" cy="3261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8029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B39DFEA-695E-41EB-0273-C09A303B20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666"/>
          <a:stretch/>
        </p:blipFill>
        <p:spPr>
          <a:xfrm>
            <a:off x="520390" y="1219661"/>
            <a:ext cx="10694020" cy="5614361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2923285" y="192468"/>
            <a:ext cx="5590540" cy="4546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3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Click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to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edit</a:t>
            </a:r>
            <a:r>
              <a:rPr kumimoji="0" sz="3200" b="1" i="0" u="none" strike="noStrike" kern="0" cap="none" spc="-3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Master</a:t>
            </a:r>
            <a:r>
              <a:rPr kumimoji="0" sz="3200" b="1" i="0" u="none" strike="noStrike" kern="0" cap="none" spc="-2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title</a:t>
            </a:r>
            <a:r>
              <a:rPr kumimoji="0" sz="3200" b="1" i="0" u="none" strike="noStrike" kern="0" cap="none" spc="-5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sz="3200" b="1" i="0" u="none" strike="noStrike" kern="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rPr>
              <a:t>style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649605"/>
            <a:chOff x="0" y="0"/>
            <a:chExt cx="12192000" cy="6496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492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2023" y="42671"/>
              <a:ext cx="1531620" cy="562355"/>
            </a:xfrm>
            <a:prstGeom prst="rect">
              <a:avLst/>
            </a:prstGeom>
          </p:spPr>
        </p:pic>
      </p:grpSp>
      <p:sp>
        <p:nvSpPr>
          <p:cNvPr id="18" name="object 6">
            <a:extLst>
              <a:ext uri="{FF2B5EF4-FFF2-40B4-BE49-F238E27FC236}">
                <a16:creationId xmlns:a16="http://schemas.microsoft.com/office/drawing/2014/main" id="{C24A620E-A537-641A-D78A-F3801A0BB8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6753" y="114448"/>
            <a:ext cx="69411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solidFill>
                  <a:srgbClr val="FFFFFF"/>
                </a:solidFill>
              </a:rPr>
              <a:t>SAP S/4HANA Procurement</a:t>
            </a:r>
            <a:endParaRPr 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7DCD59-3C70-CE05-E68F-A6EFB3635DDA}"/>
              </a:ext>
            </a:extLst>
          </p:cNvPr>
          <p:cNvSpPr txBox="1"/>
          <p:nvPr/>
        </p:nvSpPr>
        <p:spPr>
          <a:xfrm>
            <a:off x="-76200" y="628163"/>
            <a:ext cx="11887200" cy="568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300" b="1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Click on </a:t>
            </a:r>
            <a:r>
              <a:rPr kumimoji="0" lang="en-US" sz="2300" b="0" i="0" u="none" strike="noStrike" kern="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</a:rPr>
              <a:t>Search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7CDBD5C-27A0-1991-71DF-6C5B1D39C301}"/>
              </a:ext>
            </a:extLst>
          </p:cNvPr>
          <p:cNvCxnSpPr>
            <a:cxnSpLocks/>
          </p:cNvCxnSpPr>
          <p:nvPr/>
        </p:nvCxnSpPr>
        <p:spPr>
          <a:xfrm>
            <a:off x="1295400" y="1196524"/>
            <a:ext cx="5705708" cy="37165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0320120-9303-388B-8BF9-C44B7CD137E8}"/>
              </a:ext>
            </a:extLst>
          </p:cNvPr>
          <p:cNvSpPr/>
          <p:nvPr/>
        </p:nvSpPr>
        <p:spPr>
          <a:xfrm>
            <a:off x="7001108" y="4913043"/>
            <a:ext cx="381000" cy="381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92647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2333</Words>
  <Application>Microsoft Office PowerPoint</Application>
  <PresentationFormat>Widescreen</PresentationFormat>
  <Paragraphs>249</Paragraphs>
  <Slides>65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1" baseType="lpstr">
      <vt:lpstr>Arial</vt:lpstr>
      <vt:lpstr>Calibri</vt:lpstr>
      <vt:lpstr>Calibri (Headings)</vt:lpstr>
      <vt:lpstr>Tahoma</vt:lpstr>
      <vt:lpstr>Wingdings</vt:lpstr>
      <vt:lpstr>1_Office Theme</vt:lpstr>
      <vt:lpstr>Procurement Process - Continue</vt:lpstr>
      <vt:lpstr>Log in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SAP S/4HANA Procurement</vt:lpstr>
      <vt:lpstr>End of Week 6 &amp; 7 Workshop - Procurement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124</cp:revision>
  <dcterms:created xsi:type="dcterms:W3CDTF">2025-04-18T11:21:04Z</dcterms:created>
  <dcterms:modified xsi:type="dcterms:W3CDTF">2025-04-21T00:19:33Z</dcterms:modified>
</cp:coreProperties>
</file>

<file path=docProps/thumbnail.jpeg>
</file>